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72" r:id="rId3"/>
    <p:sldId id="273" r:id="rId4"/>
    <p:sldId id="258" r:id="rId5"/>
    <p:sldId id="259" r:id="rId6"/>
    <p:sldId id="260" r:id="rId7"/>
    <p:sldId id="261" r:id="rId8"/>
    <p:sldId id="274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5" r:id="rId18"/>
    <p:sldId id="276" r:id="rId19"/>
    <p:sldId id="270" r:id="rId20"/>
    <p:sldId id="271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8" y="-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401F0F-D6D4-4DB1-A086-83CD40F5C8B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F3A054-AD20-44EF-BABD-20F3C6766A65}">
      <dgm:prSet/>
      <dgm:spPr/>
      <dgm:t>
        <a:bodyPr/>
        <a:lstStyle/>
        <a:p>
          <a:pPr>
            <a:defRPr cap="all"/>
          </a:pPr>
          <a:r>
            <a:rPr lang="pl-PL" b="1" dirty="0"/>
            <a:t> </a:t>
          </a:r>
          <a:r>
            <a:rPr lang="pl-PL" b="1" i="1" u="non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szkolenie Drohiczyn </a:t>
          </a:r>
          <a:r>
            <a:rPr lang="pl-PL" b="1" dirty="0"/>
            <a:t>03.07-06.07.2025</a:t>
          </a:r>
          <a:endParaRPr lang="en-US" b="1" dirty="0"/>
        </a:p>
      </dgm:t>
    </dgm:pt>
    <dgm:pt modelId="{6E488D7F-762E-4648-9AA2-735D334A8630}" type="parTrans" cxnId="{371AABE2-FD54-4BC2-A4BD-A37BE872200C}">
      <dgm:prSet/>
      <dgm:spPr/>
      <dgm:t>
        <a:bodyPr/>
        <a:lstStyle/>
        <a:p>
          <a:endParaRPr lang="en-US"/>
        </a:p>
      </dgm:t>
    </dgm:pt>
    <dgm:pt modelId="{E411D231-62B3-408B-A3B4-AD55F26979BC}" type="sibTrans" cxnId="{371AABE2-FD54-4BC2-A4BD-A37BE872200C}">
      <dgm:prSet/>
      <dgm:spPr/>
      <dgm:t>
        <a:bodyPr/>
        <a:lstStyle/>
        <a:p>
          <a:endParaRPr lang="en-US"/>
        </a:p>
      </dgm:t>
    </dgm:pt>
    <dgm:pt modelId="{91575B45-16FB-4DC1-8ABC-648004E5D912}">
      <dgm:prSet/>
      <dgm:spPr>
        <a:blipFill rotWithShape="0">
          <a:blip xmlns:r="http://schemas.openxmlformats.org/officeDocument/2006/relationships" r:embed="rId1"/>
          <a:srcRect/>
          <a:stretch>
            <a:fillRect l="-39000" r="-39000"/>
          </a:stretch>
        </a:blipFill>
      </dgm:spPr>
      <dgm:t>
        <a:bodyPr/>
        <a:lstStyle/>
        <a:p>
          <a:pPr>
            <a:defRPr cap="all"/>
          </a:pPr>
          <a:r>
            <a:rPr lang="pl-PL" b="1" i="1" u="none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SZTUKA GRY NA MAXY W STREFIE CZĘŚCIOWEJ </a:t>
          </a:r>
          <a:endParaRPr lang="en-US" b="1" i="1" u="none" dirty="0">
            <a:solidFill>
              <a:schemeClr val="accent3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5822C9-322E-492B-B0A9-EB423F1D04C9}" type="parTrans" cxnId="{86AF8579-0B5C-42CE-8EE7-EBABB21D4024}">
      <dgm:prSet/>
      <dgm:spPr/>
      <dgm:t>
        <a:bodyPr/>
        <a:lstStyle/>
        <a:p>
          <a:endParaRPr lang="pl-PL"/>
        </a:p>
      </dgm:t>
    </dgm:pt>
    <dgm:pt modelId="{8D25045A-5864-4E38-8646-6ED2858FC47E}" type="sibTrans" cxnId="{86AF8579-0B5C-42CE-8EE7-EBABB21D4024}">
      <dgm:prSet/>
      <dgm:spPr/>
      <dgm:t>
        <a:bodyPr/>
        <a:lstStyle/>
        <a:p>
          <a:endParaRPr lang="pl-PL"/>
        </a:p>
      </dgm:t>
    </dgm:pt>
    <dgm:pt modelId="{7282F221-88FE-4D04-B750-42EB4B9C5443}" type="pres">
      <dgm:prSet presAssocID="{DD401F0F-D6D4-4DB1-A086-83CD40F5C8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3AD3DFF-4F2B-4B85-B3B2-06B099FD0202}" type="pres">
      <dgm:prSet presAssocID="{74F3A054-AD20-44EF-BABD-20F3C6766A65}" presName="hierRoot1" presStyleCnt="0"/>
      <dgm:spPr/>
    </dgm:pt>
    <dgm:pt modelId="{6D6DE268-6C6E-4A80-AF18-2B7B6A4112B8}" type="pres">
      <dgm:prSet presAssocID="{74F3A054-AD20-44EF-BABD-20F3C6766A65}" presName="composite" presStyleCnt="0"/>
      <dgm:spPr/>
    </dgm:pt>
    <dgm:pt modelId="{E962C224-F2F3-4688-BE02-41AA35946638}" type="pres">
      <dgm:prSet presAssocID="{74F3A054-AD20-44EF-BABD-20F3C6766A65}" presName="background" presStyleLbl="node0" presStyleIdx="0" presStyleCnt="2"/>
      <dgm:spPr/>
    </dgm:pt>
    <dgm:pt modelId="{72806AEA-22A3-4895-87BD-0CE90CC5E5BE}" type="pres">
      <dgm:prSet presAssocID="{74F3A054-AD20-44EF-BABD-20F3C6766A65}" presName="text" presStyleLbl="fgAcc0" presStyleIdx="0" presStyleCnt="2">
        <dgm:presLayoutVars>
          <dgm:chPref val="3"/>
        </dgm:presLayoutVars>
      </dgm:prSet>
      <dgm:spPr/>
    </dgm:pt>
    <dgm:pt modelId="{6F0F9CFB-13F1-46A1-B61E-CD516828CB0F}" type="pres">
      <dgm:prSet presAssocID="{74F3A054-AD20-44EF-BABD-20F3C6766A65}" presName="hierChild2" presStyleCnt="0"/>
      <dgm:spPr/>
    </dgm:pt>
    <dgm:pt modelId="{B854D2B0-8458-42F7-AD67-A76D49C31889}" type="pres">
      <dgm:prSet presAssocID="{91575B45-16FB-4DC1-8ABC-648004E5D912}" presName="hierRoot1" presStyleCnt="0"/>
      <dgm:spPr/>
    </dgm:pt>
    <dgm:pt modelId="{28F6B39D-710A-4A63-AFE5-E82EEC9E7E82}" type="pres">
      <dgm:prSet presAssocID="{91575B45-16FB-4DC1-8ABC-648004E5D912}" presName="composite" presStyleCnt="0"/>
      <dgm:spPr/>
    </dgm:pt>
    <dgm:pt modelId="{72C185CE-3CCD-457F-A540-19CBFAA4DAD6}" type="pres">
      <dgm:prSet presAssocID="{91575B45-16FB-4DC1-8ABC-648004E5D912}" presName="background" presStyleLbl="node0" presStyleIdx="1" presStyleCnt="2"/>
      <dgm:spPr/>
    </dgm:pt>
    <dgm:pt modelId="{EFF9FEE5-D860-42CB-9662-D7EE72B6DA82}" type="pres">
      <dgm:prSet presAssocID="{91575B45-16FB-4DC1-8ABC-648004E5D912}" presName="text" presStyleLbl="fgAcc0" presStyleIdx="1" presStyleCnt="2">
        <dgm:presLayoutVars>
          <dgm:chPref val="3"/>
        </dgm:presLayoutVars>
      </dgm:prSet>
      <dgm:spPr/>
    </dgm:pt>
    <dgm:pt modelId="{B635BCD9-9611-4E53-9348-66214E5F2432}" type="pres">
      <dgm:prSet presAssocID="{91575B45-16FB-4DC1-8ABC-648004E5D912}" presName="hierChild2" presStyleCnt="0"/>
      <dgm:spPr/>
    </dgm:pt>
  </dgm:ptLst>
  <dgm:cxnLst>
    <dgm:cxn modelId="{9EF25554-56D1-4FCA-8AC6-529559986BDF}" type="presOf" srcId="{DD401F0F-D6D4-4DB1-A086-83CD40F5C8B0}" destId="{7282F221-88FE-4D04-B750-42EB4B9C5443}" srcOrd="0" destOrd="0" presId="urn:microsoft.com/office/officeart/2005/8/layout/hierarchy1"/>
    <dgm:cxn modelId="{86AF8579-0B5C-42CE-8EE7-EBABB21D4024}" srcId="{DD401F0F-D6D4-4DB1-A086-83CD40F5C8B0}" destId="{91575B45-16FB-4DC1-8ABC-648004E5D912}" srcOrd="1" destOrd="0" parTransId="{985822C9-322E-492B-B0A9-EB423F1D04C9}" sibTransId="{8D25045A-5864-4E38-8646-6ED2858FC47E}"/>
    <dgm:cxn modelId="{FE285790-4EE4-483D-9D1F-26333BE32835}" type="presOf" srcId="{74F3A054-AD20-44EF-BABD-20F3C6766A65}" destId="{72806AEA-22A3-4895-87BD-0CE90CC5E5BE}" srcOrd="0" destOrd="0" presId="urn:microsoft.com/office/officeart/2005/8/layout/hierarchy1"/>
    <dgm:cxn modelId="{7440CDCD-FB70-401E-89DC-442BF5D1EDED}" type="presOf" srcId="{91575B45-16FB-4DC1-8ABC-648004E5D912}" destId="{EFF9FEE5-D860-42CB-9662-D7EE72B6DA82}" srcOrd="0" destOrd="0" presId="urn:microsoft.com/office/officeart/2005/8/layout/hierarchy1"/>
    <dgm:cxn modelId="{371AABE2-FD54-4BC2-A4BD-A37BE872200C}" srcId="{DD401F0F-D6D4-4DB1-A086-83CD40F5C8B0}" destId="{74F3A054-AD20-44EF-BABD-20F3C6766A65}" srcOrd="0" destOrd="0" parTransId="{6E488D7F-762E-4648-9AA2-735D334A8630}" sibTransId="{E411D231-62B3-408B-A3B4-AD55F26979BC}"/>
    <dgm:cxn modelId="{CB6C3E30-18D2-4D4F-B975-96F50AA75A9A}" type="presParOf" srcId="{7282F221-88FE-4D04-B750-42EB4B9C5443}" destId="{53AD3DFF-4F2B-4B85-B3B2-06B099FD0202}" srcOrd="0" destOrd="0" presId="urn:microsoft.com/office/officeart/2005/8/layout/hierarchy1"/>
    <dgm:cxn modelId="{760E4932-63E4-407B-B640-C720F9C8E67C}" type="presParOf" srcId="{53AD3DFF-4F2B-4B85-B3B2-06B099FD0202}" destId="{6D6DE268-6C6E-4A80-AF18-2B7B6A4112B8}" srcOrd="0" destOrd="0" presId="urn:microsoft.com/office/officeart/2005/8/layout/hierarchy1"/>
    <dgm:cxn modelId="{7C7CA24B-2ABC-424B-AA53-2BAD9E337612}" type="presParOf" srcId="{6D6DE268-6C6E-4A80-AF18-2B7B6A4112B8}" destId="{E962C224-F2F3-4688-BE02-41AA35946638}" srcOrd="0" destOrd="0" presId="urn:microsoft.com/office/officeart/2005/8/layout/hierarchy1"/>
    <dgm:cxn modelId="{ECDA1D13-8FEA-4506-95BB-C04AE37A2C5B}" type="presParOf" srcId="{6D6DE268-6C6E-4A80-AF18-2B7B6A4112B8}" destId="{72806AEA-22A3-4895-87BD-0CE90CC5E5BE}" srcOrd="1" destOrd="0" presId="urn:microsoft.com/office/officeart/2005/8/layout/hierarchy1"/>
    <dgm:cxn modelId="{3C3E26F7-6906-4B7D-8652-D0A259A65017}" type="presParOf" srcId="{53AD3DFF-4F2B-4B85-B3B2-06B099FD0202}" destId="{6F0F9CFB-13F1-46A1-B61E-CD516828CB0F}" srcOrd="1" destOrd="0" presId="urn:microsoft.com/office/officeart/2005/8/layout/hierarchy1"/>
    <dgm:cxn modelId="{536EDBDA-5B23-4C34-977A-24DC3E523D80}" type="presParOf" srcId="{7282F221-88FE-4D04-B750-42EB4B9C5443}" destId="{B854D2B0-8458-42F7-AD67-A76D49C31889}" srcOrd="1" destOrd="0" presId="urn:microsoft.com/office/officeart/2005/8/layout/hierarchy1"/>
    <dgm:cxn modelId="{8D60CB42-0D55-4E7C-8441-4430F1DF18B3}" type="presParOf" srcId="{B854D2B0-8458-42F7-AD67-A76D49C31889}" destId="{28F6B39D-710A-4A63-AFE5-E82EEC9E7E82}" srcOrd="0" destOrd="0" presId="urn:microsoft.com/office/officeart/2005/8/layout/hierarchy1"/>
    <dgm:cxn modelId="{70E424B4-A12A-47BC-A956-49931542FB9D}" type="presParOf" srcId="{28F6B39D-710A-4A63-AFE5-E82EEC9E7E82}" destId="{72C185CE-3CCD-457F-A540-19CBFAA4DAD6}" srcOrd="0" destOrd="0" presId="urn:microsoft.com/office/officeart/2005/8/layout/hierarchy1"/>
    <dgm:cxn modelId="{52DECA49-10E3-48F3-971C-06EB7A08B389}" type="presParOf" srcId="{28F6B39D-710A-4A63-AFE5-E82EEC9E7E82}" destId="{EFF9FEE5-D860-42CB-9662-D7EE72B6DA82}" srcOrd="1" destOrd="0" presId="urn:microsoft.com/office/officeart/2005/8/layout/hierarchy1"/>
    <dgm:cxn modelId="{63682C8F-2EF4-42C8-9D13-B53E86F8DE79}" type="presParOf" srcId="{B854D2B0-8458-42F7-AD67-A76D49C31889}" destId="{B635BCD9-9611-4E53-9348-66214E5F243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2C224-F2F3-4688-BE02-41AA35946638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06AEA-22A3-4895-87BD-0CE90CC5E5BE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4400" b="1" kern="1200" dirty="0"/>
            <a:t> </a:t>
          </a:r>
          <a:r>
            <a:rPr lang="pl-PL" sz="4400" b="1" i="1" u="none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szkolenie Drohiczyn </a:t>
          </a:r>
          <a:r>
            <a:rPr lang="pl-PL" sz="4400" b="1" kern="1200" dirty="0"/>
            <a:t>03.07-06.07.2025</a:t>
          </a:r>
          <a:endParaRPr lang="en-US" sz="4400" b="1" kern="1200" dirty="0"/>
        </a:p>
      </dsp:txBody>
      <dsp:txXfrm>
        <a:off x="608661" y="692298"/>
        <a:ext cx="4508047" cy="2799040"/>
      </dsp:txXfrm>
    </dsp:sp>
    <dsp:sp modelId="{72C185CE-3CCD-457F-A540-19CBFAA4DAD6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9FEE5-D860-42CB-9662-D7EE72B6DA82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rcRect/>
          <a:stretch>
            <a:fillRect l="-39000" r="-39000"/>
          </a:stretch>
        </a:blip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4400" b="1" i="1" u="none" kern="12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SZTUKA GRY NA MAXY W STREFIE CZĘŚCIOWEJ </a:t>
          </a:r>
          <a:endParaRPr lang="en-US" sz="4400" b="1" i="1" u="none" kern="1200" dirty="0">
            <a:solidFill>
              <a:schemeClr val="accent3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ADA45-8131-4FE9-8A3D-3A47DE35C2C4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85B10-8D87-4E28-9146-33ED2E92AB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44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94492C-E53C-1EFC-4AA0-57A7AA93D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3F2406-546F-3322-563D-11260B367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08F27E-980B-9452-F342-BDE236CD6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E867B2-50E5-3A83-64DA-1C74B65C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FA342D-860F-A3B9-C3B1-4B8834A0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65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AFAE7A-69B4-384B-B41B-578D663B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132746F-D694-4F06-D53D-05E49B6D6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533069-4520-5606-D24C-55D75D69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7F502ED-ADB4-00A7-FE4B-2418BE3F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42DE8A-E4E5-B940-1E88-947AAB93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69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42DE155-F1B7-BD44-7390-54077E86D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91DFEB4-974D-26F5-57A9-7D0F2DF28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EC8BB7D-252C-4E69-4BC3-B20D5D99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195DEC-D8C0-4A9F-2393-73FF4A02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9972D4-6B4D-5F35-AFF5-41687288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035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415600" y="1633633"/>
            <a:ext cx="11360800" cy="44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82588" algn="l">
              <a:spcBef>
                <a:spcPts val="1067"/>
              </a:spcBef>
              <a:spcAft>
                <a:spcPts val="0"/>
              </a:spcAft>
              <a:buSzPts val="2100"/>
              <a:buChar char="•"/>
              <a:defRPr/>
            </a:lvl1pPr>
            <a:lvl2pPr marL="1219170" lvl="1" indent="-457189" algn="l">
              <a:spcBef>
                <a:spcPts val="533"/>
              </a:spcBef>
              <a:spcAft>
                <a:spcPts val="0"/>
              </a:spcAft>
              <a:buSzPts val="1800"/>
              <a:buChar char="•"/>
              <a:defRPr/>
            </a:lvl2pPr>
            <a:lvl3pPr marL="1828754" lvl="2" indent="-431789" algn="l">
              <a:spcBef>
                <a:spcPts val="533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4pPr>
            <a:lvl5pPr marL="3047924" lvl="4" indent="-423323" algn="l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5pPr>
            <a:lvl6pPr marL="3657509" lvl="5" indent="-423323" algn="l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6pPr>
            <a:lvl7pPr marL="4267093" lvl="6" indent="-423323" algn="l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7pPr>
            <a:lvl8pPr marL="4876678" lvl="7" indent="-423323" algn="l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8pPr>
            <a:lvl9pPr marL="5486263" lvl="8" indent="-423323" algn="l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02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D71FD-91A5-CAD3-86EA-E4D54124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067964-9B84-8069-D339-CDD4E5264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8C02D5-DA3D-646D-97C0-7F80DDCB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40103-26B4-989D-8F4F-EBC93ADF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E1BCCC-E413-B0E6-BC7C-10F94DC8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040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82C310-84C2-0C4C-63E4-15315E25F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0F6549-7596-591C-AF69-C8ACE4E7A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068F9F8-C097-9392-32DF-FF8974A1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3CCC00-AD30-8663-D850-592B0403E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8C2D8E-62B9-B94E-6C27-488E7E0E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42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17D5DC-3A13-55C3-59CA-900426C0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4C51F6-FFF4-2B01-D383-7A3C4C388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075BB51-C348-B581-9311-83D6D4D27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44D110-F4E7-C95A-AA47-1DEB0CBA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0308E0-5A75-CCB4-3F8F-47D6AD2B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387389-2C2A-AA21-ED27-C3CC7800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90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79B7C-FE86-758E-32D0-C815C566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C02BAF-B3EC-5B1B-8EAE-6C85BA181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5148817-407D-C276-AF01-08504A29C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9C2CD83-C480-9F7E-0E10-067DBB725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7672B02-EA96-DCBC-E2D1-00EAF820F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FD4D7E6-C2F7-BF3C-8E29-ADBA0CF99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5AC5329-0444-A59B-4649-1DA32E74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A3BC0D3-D9BB-3420-3C76-3F08140C7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56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C0CB1E-F279-1F39-E766-CDDFB194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3211B1D-BEEA-769F-62F0-DD5D8FF1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BB9046C-6F42-7B41-9A37-D6F122079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E9D8844-AA8B-1DB4-04BC-0BF7B1384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35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CD7455F-D75C-12A7-50CC-F9FCB75D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7322FF-FEB4-6487-EA64-E35A696E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27589D8-C242-FC68-77FD-3B7F38B9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679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ABEEF5-0836-84CA-E5CB-774D96E1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4CF03E-0343-0460-82E2-5AB4ECBCE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F8D445E-706C-1B0B-2282-963A2C241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D2F7FB5-0BF7-A068-621E-AC150A7EE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644753D-5B1C-5A44-24C3-EFE3021DF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E0773D3-A358-6A95-1382-68481B69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85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CCFD25-C36B-0F36-6760-3FB5A90F7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0B5E66A-8E3C-48D0-3006-060BD08F9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BCCF94C-C965-47C6-A297-F7705D8BC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69CA09B-1C1A-A0A4-15C0-1FF2C0C4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F860915-D731-35F8-F9AF-D97BF0F27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AF5CE74-6D82-840A-D0A2-1A533B154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972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2C9BF6B-475F-0DD9-C3A4-551AF416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989F77E-0FB7-C936-7809-581454399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1192FA-F998-7BF5-CBBC-8BBAC65E6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47BE0D-62ED-40D9-AED2-8ABA08EB1545}" type="datetimeFigureOut">
              <a:rPr lang="pl-PL" smtClean="0"/>
              <a:t>4.07.2025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4D4EA7-2F86-28C4-3915-D5B26D7A3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0C2A52-13F9-AD27-7D8F-E2C439C32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2ECDBE-F2C8-4156-997A-DA9AF84EC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48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FBFB7DC-BA09-8481-D1CA-0B4F4CEAC993}"/>
              </a:ext>
            </a:extLst>
          </p:cNvPr>
          <p:cNvSpPr txBox="1"/>
          <p:nvPr/>
        </p:nvSpPr>
        <p:spPr>
          <a:xfrm>
            <a:off x="1698171" y="261581"/>
            <a:ext cx="8018009" cy="26402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30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pole tekstowe 2">
            <a:extLst>
              <a:ext uri="{FF2B5EF4-FFF2-40B4-BE49-F238E27FC236}">
                <a16:creationId xmlns:a16="http://schemas.microsoft.com/office/drawing/2014/main" id="{1D028D81-672C-E330-1E88-2F23202ED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458093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438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3DBF0374-8F8D-E6B4-38F3-5A00C9326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348" y="57635"/>
            <a:ext cx="3858893" cy="1511014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C28F621-5211-EDDE-45E4-31B1B7944E22}"/>
              </a:ext>
            </a:extLst>
          </p:cNvPr>
          <p:cNvSpPr txBox="1"/>
          <p:nvPr/>
        </p:nvSpPr>
        <p:spPr>
          <a:xfrm>
            <a:off x="4935557" y="130920"/>
            <a:ext cx="716096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1BA na zbiegającej pozycji </a:t>
            </a:r>
            <a:r>
              <a:rPr lang="pl-PL" sz="2000" dirty="0"/>
              <a:t>oznacza rękę (10)11-14PC w równym składzie i nie obiecuje trzymania w kolorze przeciwnika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A796081-F1F2-A0FA-6F5F-6671A8AAA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998" y="3316353"/>
            <a:ext cx="1263269" cy="130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6B4E214-48C0-987D-8EA8-F7A6DCA89242}"/>
              </a:ext>
            </a:extLst>
          </p:cNvPr>
          <p:cNvSpPr/>
          <p:nvPr/>
        </p:nvSpPr>
        <p:spPr>
          <a:xfrm>
            <a:off x="5171102" y="4878449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6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E960A3BF-42DE-1073-5936-FBF63B6F5489}"/>
              </a:ext>
            </a:extLst>
          </p:cNvPr>
          <p:cNvSpPr/>
          <p:nvPr/>
        </p:nvSpPr>
        <p:spPr>
          <a:xfrm>
            <a:off x="5171101" y="1211505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5 4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8 7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3FDC99B9-ED74-05C8-6AAD-0408EA4CE7D1}"/>
              </a:ext>
            </a:extLst>
          </p:cNvPr>
          <p:cNvSpPr/>
          <p:nvPr/>
        </p:nvSpPr>
        <p:spPr>
          <a:xfrm>
            <a:off x="2580303" y="3038725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9 7 6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D8F3776D-2605-EC56-583A-5AE04276636F}"/>
              </a:ext>
            </a:extLst>
          </p:cNvPr>
          <p:cNvSpPr/>
          <p:nvPr/>
        </p:nvSpPr>
        <p:spPr>
          <a:xfrm>
            <a:off x="7761901" y="3051229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7 6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3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7840C64D-91EA-1EA1-9EA4-EB495F1CA7EC}"/>
              </a:ext>
            </a:extLst>
          </p:cNvPr>
          <p:cNvSpPr/>
          <p:nvPr/>
        </p:nvSpPr>
        <p:spPr>
          <a:xfrm>
            <a:off x="6127494" y="137713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7 6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F94BD33-3D86-79B3-6E57-4B1037F4C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05" y="1"/>
            <a:ext cx="4794936" cy="1839724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70FEA5E-930C-0730-14D7-63D0E093D716}"/>
              </a:ext>
            </a:extLst>
          </p:cNvPr>
          <p:cNvSpPr txBox="1"/>
          <p:nvPr/>
        </p:nvSpPr>
        <p:spPr>
          <a:xfrm>
            <a:off x="9630363" y="872909"/>
            <a:ext cx="20965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7030A0"/>
                </a:solidFill>
              </a:rPr>
              <a:t>EAST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3A9B4AD1-3C7D-9399-6D63-E1AE1B4BDF90}"/>
              </a:ext>
            </a:extLst>
          </p:cNvPr>
          <p:cNvSpPr/>
          <p:nvPr/>
        </p:nvSpPr>
        <p:spPr>
          <a:xfrm>
            <a:off x="8798771" y="906179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95C2A3A-5AA7-3BA6-42EB-1A0163524CF1}"/>
              </a:ext>
            </a:extLst>
          </p:cNvPr>
          <p:cNvSpPr txBox="1"/>
          <p:nvPr/>
        </p:nvSpPr>
        <p:spPr>
          <a:xfrm>
            <a:off x="264405" y="2336225"/>
            <a:ext cx="1043369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/>
              <a:t>Grasz w turnieju na maxy- Czy mamy jeszcze coś do dodania z ręką </a:t>
            </a:r>
            <a:r>
              <a:rPr lang="pl-PL" sz="2400" b="1" i="1" dirty="0">
                <a:solidFill>
                  <a:srgbClr val="7030A0"/>
                </a:solidFill>
              </a:rPr>
              <a:t>EAST </a:t>
            </a:r>
            <a:r>
              <a:rPr lang="pl-PL" sz="2400" b="1" dirty="0"/>
              <a:t>?</a:t>
            </a:r>
            <a:endParaRPr lang="pl-PL" sz="2400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445BA11-2BE1-E990-E71D-CA2FEB9A4DC4}"/>
              </a:ext>
            </a:extLst>
          </p:cNvPr>
          <p:cNvSpPr txBox="1"/>
          <p:nvPr/>
        </p:nvSpPr>
        <p:spPr>
          <a:xfrm>
            <a:off x="264405" y="3373521"/>
            <a:ext cx="1164482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Na naszą odpowiedź 2</a:t>
            </a:r>
            <a:r>
              <a:rPr lang="pl-PL" sz="2400" dirty="0">
                <a:solidFill>
                  <a:srgbClr val="FF0000"/>
                </a:solidFill>
                <a:latin typeface="Gill Sans MT" panose="020B0502020104020203" pitchFamily="34" charset="-18"/>
              </a:rPr>
              <a:t>♦ </a:t>
            </a:r>
            <a:r>
              <a:rPr lang="pl-PL" sz="2400" b="1" dirty="0"/>
              <a:t>nie obiecaliśmy </a:t>
            </a:r>
            <a:r>
              <a:rPr lang="pl-PL" sz="2400" dirty="0"/>
              <a:t>żadnych punktów, a mamy bardzo dobry kolor do kontry wywoławczej u partnera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Jeżeli przeciwnikowi idzie </a:t>
            </a:r>
            <a:r>
              <a:rPr lang="pl-PL" sz="2400" dirty="0"/>
              <a:t>3</a:t>
            </a:r>
            <a:r>
              <a:rPr lang="pl-PL" sz="2400" b="0" i="0" dirty="0">
                <a:solidFill>
                  <a:srgbClr val="222222"/>
                </a:solidFill>
                <a:effectLst/>
                <a:latin typeface="Gill Sans MT" panose="020B0502020104020203" pitchFamily="34" charset="-18"/>
              </a:rPr>
              <a:t>♣ ( za minimum 110 punktów) to musimy ocenić z naszej karty jak dużą wpadkę możemy zaliczyć na nasz kontrakt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400" dirty="0">
              <a:solidFill>
                <a:srgbClr val="222222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Wydaje się, że przy tak dobrym kolorze atutowym </a:t>
            </a:r>
            <a:r>
              <a:rPr lang="pl-PL" sz="2400" dirty="0">
                <a:solidFill>
                  <a:srgbClr val="222222"/>
                </a:solidFill>
                <a:latin typeface="Gill Sans MT" panose="020B0502020104020203" pitchFamily="34" charset="-18"/>
              </a:rPr>
              <a:t>rzadko kiedy przeciwnicy zdecydują się nas skontrować, a statystycznie mamy duże szanse na wzięcie 8-9 lew w kara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0413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1C2938F5-86B6-BE63-00C6-36E6EDE04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4" y="0"/>
            <a:ext cx="4107894" cy="1907373"/>
          </a:xfrm>
          <a:prstGeom prst="rect">
            <a:avLst/>
          </a:prstGeom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BAAD8A91-039A-59C7-A8C1-085CA8CD5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927" y="2111248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19A1B3BB-6075-FF7F-4CE9-82AB88548471}"/>
              </a:ext>
            </a:extLst>
          </p:cNvPr>
          <p:cNvSpPr/>
          <p:nvPr/>
        </p:nvSpPr>
        <p:spPr>
          <a:xfrm>
            <a:off x="9501093" y="1994053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7 6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C875A42-1378-36DC-F307-D14FBAB5150D}"/>
              </a:ext>
            </a:extLst>
          </p:cNvPr>
          <p:cNvSpPr/>
          <p:nvPr/>
        </p:nvSpPr>
        <p:spPr>
          <a:xfrm>
            <a:off x="4319053" y="1991486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K D 8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5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9 8 5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D 10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352395D5-9ED8-80BA-9AEB-5AC4AA5D13AD}"/>
              </a:ext>
            </a:extLst>
          </p:cNvPr>
          <p:cNvSpPr/>
          <p:nvPr/>
        </p:nvSpPr>
        <p:spPr>
          <a:xfrm>
            <a:off x="6909852" y="3840850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A</a:t>
            </a:r>
            <a:endParaRPr lang="pl-PL" sz="2800" b="1" kern="0" noProof="0" dirty="0">
              <a:solidFill>
                <a:srgbClr val="270F24"/>
              </a:solidFill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 7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3 2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7 5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E0343241-B7BD-6D87-728E-F8DFB90449F0}"/>
              </a:ext>
            </a:extLst>
          </p:cNvPr>
          <p:cNvSpPr/>
          <p:nvPr/>
        </p:nvSpPr>
        <p:spPr>
          <a:xfrm>
            <a:off x="6909851" y="151762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6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8 6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80D7F59-C6F5-6185-B125-8B6254D1D3C6}"/>
              </a:ext>
            </a:extLst>
          </p:cNvPr>
          <p:cNvSpPr txBox="1"/>
          <p:nvPr/>
        </p:nvSpPr>
        <p:spPr>
          <a:xfrm>
            <a:off x="260600" y="5998352"/>
            <a:ext cx="938348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Wynik końcowy Pary EW-</a:t>
            </a:r>
            <a:r>
              <a:rPr lang="pl-PL" sz="2000" dirty="0"/>
              <a:t>bez 1 za 100= </a:t>
            </a:r>
            <a:r>
              <a:rPr lang="pl-PL" sz="2000" b="1" dirty="0"/>
              <a:t>70% dla pary EW</a:t>
            </a:r>
            <a:r>
              <a:rPr lang="pl-PL" sz="2000" dirty="0"/>
              <a:t>. </a:t>
            </a:r>
            <a:r>
              <a:rPr lang="pl-PL" sz="2000" b="1" dirty="0"/>
              <a:t>Za odpuszczenie parze </a:t>
            </a:r>
            <a:r>
              <a:rPr lang="pl-PL" sz="2000" dirty="0"/>
              <a:t>NS gry w trefle ( 10 lew za 130) wynik= </a:t>
            </a:r>
            <a:r>
              <a:rPr lang="pl-PL" sz="2000" b="1" dirty="0"/>
              <a:t>30% dla pary EW</a:t>
            </a:r>
          </a:p>
        </p:txBody>
      </p:sp>
    </p:spTree>
    <p:extLst>
      <p:ext uri="{BB962C8B-B14F-4D97-AF65-F5344CB8AC3E}">
        <p14:creationId xmlns:p14="http://schemas.microsoft.com/office/powerpoint/2010/main" val="138783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ED8844B-CF3F-932F-8E29-62403D6F5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53" y="144647"/>
            <a:ext cx="4892639" cy="1485849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2AFFF67-7932-1157-3568-EEA3BC5EAAAE}"/>
              </a:ext>
            </a:extLst>
          </p:cNvPr>
          <p:cNvSpPr/>
          <p:nvPr/>
        </p:nvSpPr>
        <p:spPr>
          <a:xfrm>
            <a:off x="6127494" y="137713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---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9 8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9 5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D 8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C0F4BA62-B7A1-0CA5-5B8B-A12D1204B8D0}"/>
              </a:ext>
            </a:extLst>
          </p:cNvPr>
          <p:cNvSpPr/>
          <p:nvPr/>
        </p:nvSpPr>
        <p:spPr>
          <a:xfrm>
            <a:off x="8843626" y="887571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9B9313D-A291-AEC1-5113-F4AB497538E1}"/>
              </a:ext>
            </a:extLst>
          </p:cNvPr>
          <p:cNvSpPr txBox="1"/>
          <p:nvPr/>
        </p:nvSpPr>
        <p:spPr>
          <a:xfrm>
            <a:off x="9720073" y="870936"/>
            <a:ext cx="20965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00B050"/>
                </a:solidFill>
              </a:rPr>
              <a:t>SOUTH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24B162A-C1A8-8BE2-C1D3-51CB9DE4C206}"/>
              </a:ext>
            </a:extLst>
          </p:cNvPr>
          <p:cNvSpPr txBox="1"/>
          <p:nvPr/>
        </p:nvSpPr>
        <p:spPr>
          <a:xfrm>
            <a:off x="418642" y="2805557"/>
            <a:ext cx="1062026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/>
              <a:t>Grasz w turnieju na maxy- Czy mamy jeszcze coś do dodania z ręką </a:t>
            </a:r>
            <a:r>
              <a:rPr lang="pl-PL" sz="2400" b="1" i="1" dirty="0">
                <a:solidFill>
                  <a:srgbClr val="00B050"/>
                </a:solidFill>
              </a:rPr>
              <a:t>SOUTH</a:t>
            </a:r>
            <a:r>
              <a:rPr lang="pl-PL" sz="2400" b="1" i="1" dirty="0">
                <a:solidFill>
                  <a:srgbClr val="7030A0"/>
                </a:solidFill>
              </a:rPr>
              <a:t> </a:t>
            </a:r>
            <a:r>
              <a:rPr lang="pl-PL" sz="2400" b="1" dirty="0"/>
              <a:t>?</a:t>
            </a:r>
            <a:endParaRPr lang="pl-PL" sz="2400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91C7E18-7EC4-45E3-30E2-A41A1BD4AF42}"/>
              </a:ext>
            </a:extLst>
          </p:cNvPr>
          <p:cNvSpPr txBox="1"/>
          <p:nvPr/>
        </p:nvSpPr>
        <p:spPr>
          <a:xfrm>
            <a:off x="242371" y="1751682"/>
            <a:ext cx="37748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dirty="0"/>
              <a:t>X na 2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sz="2000" dirty="0"/>
              <a:t>- wistowa</a:t>
            </a:r>
          </a:p>
          <a:p>
            <a:r>
              <a:rPr lang="pl-PL" sz="2000" dirty="0"/>
              <a:t>2</a:t>
            </a:r>
            <a:r>
              <a:rPr lang="pl-PL" sz="2000" dirty="0">
                <a:solidFill>
                  <a:srgbClr val="222222"/>
                </a:solidFill>
                <a:latin typeface="Gill Sans MT" panose="020B0502020104020203" pitchFamily="34" charset="-18"/>
              </a:rPr>
              <a:t>♠- fit ♠ (najczęściej 3kartowy)</a:t>
            </a:r>
            <a:endParaRPr lang="pl-PL" sz="2000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CB16A01-267B-1C80-84DB-2AA9DDEAB86E}"/>
              </a:ext>
            </a:extLst>
          </p:cNvPr>
          <p:cNvSpPr txBox="1"/>
          <p:nvPr/>
        </p:nvSpPr>
        <p:spPr>
          <a:xfrm>
            <a:off x="242371" y="3429000"/>
            <a:ext cx="114575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/>
              <a:t>Odpuszczenie rozdania będzie skutkowało </a:t>
            </a:r>
            <a:r>
              <a:rPr lang="pl-PL" sz="2000" dirty="0"/>
              <a:t>najczęściej słabym zapisem- z naszej karty wynika, że nasz partner ma parę pików, ale nie ma na tyle silnej ręki, żeby skontrować karnie przeciwnika ( co na maxy zawsze bywa kuszące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/>
              <a:t>Oprócz 4-5 pików nasz partner musi </a:t>
            </a:r>
            <a:r>
              <a:rPr lang="pl-PL" sz="2000" dirty="0"/>
              <a:t>posiadać albo fit kierowy, albo jeden z młodszych kolorów- warto w tych założeniach podjąć walkę o zapis, ponieważ nawet jeżeli przegramy kontrakt bez 2 ( przed partią za 100 punktów) to będzie to lepszy wynik niż wygranie kontraktu 2 pik przez przeciwnika ( za minimum 110 punktów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/>
              <a:t>Z kartą bogatszą o lewy możemy powtórnie</a:t>
            </a:r>
            <a:r>
              <a:rPr lang="pl-PL" sz="2000" dirty="0"/>
              <a:t> skontrować wywoławczo, a z kartą układową bez dużej ilości defensywy- licytować wywoławczo ( tutaj 2BA nie może być nigdy naturalne do gry)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8E75D82B-F18C-2932-54E0-9AF1746EE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164" y="656765"/>
            <a:ext cx="952440" cy="461612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465E36FB-7038-D971-A4F9-2815E8BFCB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38" y="1055602"/>
            <a:ext cx="1294001" cy="458004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56C71782-EB6C-CBA4-35F6-626D57AD53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1339" y="1037964"/>
            <a:ext cx="1001780" cy="458004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B9BC3C97-B49F-A01B-5744-2080F1BDE4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8452" y="1097306"/>
            <a:ext cx="1080186" cy="382325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32471031-32A1-D677-7E12-1C5D820B5D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638" y="1103141"/>
            <a:ext cx="1080186" cy="38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1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7D210D1-C28E-01A0-C3CE-09AADB624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51" y="92933"/>
            <a:ext cx="4581185" cy="2132474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F816C2CA-E4D5-F4AF-AA50-F5EE5852199B}"/>
              </a:ext>
            </a:extLst>
          </p:cNvPr>
          <p:cNvSpPr/>
          <p:nvPr/>
        </p:nvSpPr>
        <p:spPr>
          <a:xfrm>
            <a:off x="6096000" y="239308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---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9 8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9 5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D 8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869B222D-DC83-4BD1-3C75-427C2471C466}"/>
              </a:ext>
            </a:extLst>
          </p:cNvPr>
          <p:cNvSpPr/>
          <p:nvPr/>
        </p:nvSpPr>
        <p:spPr>
          <a:xfrm>
            <a:off x="8799559" y="991139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2F53BBD-C787-D58C-8C7A-FE9F00BA89A4}"/>
              </a:ext>
            </a:extLst>
          </p:cNvPr>
          <p:cNvSpPr txBox="1"/>
          <p:nvPr/>
        </p:nvSpPr>
        <p:spPr>
          <a:xfrm>
            <a:off x="9663433" y="974504"/>
            <a:ext cx="20965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00B050"/>
                </a:solidFill>
              </a:rPr>
              <a:t>SOUTH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696859F-2761-3975-16F9-9EB2C02FD77D}"/>
              </a:ext>
            </a:extLst>
          </p:cNvPr>
          <p:cNvSpPr txBox="1"/>
          <p:nvPr/>
        </p:nvSpPr>
        <p:spPr>
          <a:xfrm>
            <a:off x="186271" y="3198167"/>
            <a:ext cx="489148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i="1" dirty="0">
                <a:solidFill>
                  <a:schemeClr val="tx1"/>
                </a:solidFill>
              </a:rPr>
              <a:t>Co robimy teraz z ręką </a:t>
            </a:r>
            <a:r>
              <a:rPr lang="pl-PL" sz="2400" b="1" i="1" dirty="0">
                <a:solidFill>
                  <a:srgbClr val="00B050"/>
                </a:solidFill>
              </a:rPr>
              <a:t>SOUTH</a:t>
            </a:r>
            <a:r>
              <a:rPr lang="pl-PL" sz="2400" b="1" i="1" dirty="0">
                <a:solidFill>
                  <a:srgbClr val="7030A0"/>
                </a:solidFill>
              </a:rPr>
              <a:t> </a:t>
            </a:r>
            <a:r>
              <a:rPr lang="pl-PL" sz="2400" b="1" dirty="0"/>
              <a:t>?</a:t>
            </a:r>
            <a:endParaRPr lang="pl-PL" sz="2400" dirty="0"/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2AE51BC6-E969-2C97-A74E-F2355457D76E}"/>
              </a:ext>
            </a:extLst>
          </p:cNvPr>
          <p:cNvSpPr/>
          <p:nvPr/>
        </p:nvSpPr>
        <p:spPr>
          <a:xfrm rot="5400000">
            <a:off x="1892055" y="2543756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15811B75-40EF-E376-4667-B383134A7CF9}"/>
              </a:ext>
            </a:extLst>
          </p:cNvPr>
          <p:cNvSpPr/>
          <p:nvPr/>
        </p:nvSpPr>
        <p:spPr>
          <a:xfrm rot="5400000">
            <a:off x="1892055" y="3978181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2C7CF1E-03AC-7B1F-2648-90F365D6BD1F}"/>
              </a:ext>
            </a:extLst>
          </p:cNvPr>
          <p:cNvSpPr txBox="1"/>
          <p:nvPr/>
        </p:nvSpPr>
        <p:spPr>
          <a:xfrm>
            <a:off x="145051" y="4804792"/>
            <a:ext cx="489148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i="1" dirty="0">
                <a:solidFill>
                  <a:schemeClr val="tx1"/>
                </a:solidFill>
              </a:rPr>
              <a:t>Jeżeli pasujesz z ręką </a:t>
            </a:r>
            <a:r>
              <a:rPr lang="pl-PL" sz="2400" b="1" i="1" dirty="0">
                <a:solidFill>
                  <a:srgbClr val="00B050"/>
                </a:solidFill>
              </a:rPr>
              <a:t>SOUTH</a:t>
            </a:r>
            <a:r>
              <a:rPr lang="pl-PL" sz="2400" b="1" i="1" dirty="0">
                <a:solidFill>
                  <a:srgbClr val="0070C0"/>
                </a:solidFill>
              </a:rPr>
              <a:t> </a:t>
            </a:r>
            <a:r>
              <a:rPr lang="pl-PL" sz="2400" b="1" i="1" dirty="0">
                <a:solidFill>
                  <a:schemeClr val="tx1"/>
                </a:solidFill>
              </a:rPr>
              <a:t>to jest to słuszna decyzja- kontra partnera jest karna  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7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B23278B-9A39-77B6-ACFC-9F29EDE0E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12" y="154723"/>
            <a:ext cx="4529374" cy="1238423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2F888A1E-DDF5-2E09-3B02-96E12821EB94}"/>
              </a:ext>
            </a:extLst>
          </p:cNvPr>
          <p:cNvSpPr/>
          <p:nvPr/>
        </p:nvSpPr>
        <p:spPr>
          <a:xfrm>
            <a:off x="6404472" y="154723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 10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9 8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3600AC18-1F68-B249-D5AF-E94A2CFA4E85}"/>
              </a:ext>
            </a:extLst>
          </p:cNvPr>
          <p:cNvSpPr/>
          <p:nvPr/>
        </p:nvSpPr>
        <p:spPr>
          <a:xfrm>
            <a:off x="9085998" y="906554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34FA9B3-3B15-9B00-EF55-B5F67681CCD9}"/>
              </a:ext>
            </a:extLst>
          </p:cNvPr>
          <p:cNvSpPr txBox="1"/>
          <p:nvPr/>
        </p:nvSpPr>
        <p:spPr>
          <a:xfrm>
            <a:off x="9931594" y="873284"/>
            <a:ext cx="20965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00B050"/>
                </a:solidFill>
              </a:rPr>
              <a:t>SOUTH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D294D2F-963C-651D-B7EB-2DA99009F607}"/>
              </a:ext>
            </a:extLst>
          </p:cNvPr>
          <p:cNvSpPr txBox="1"/>
          <p:nvPr/>
        </p:nvSpPr>
        <p:spPr>
          <a:xfrm>
            <a:off x="694063" y="2585220"/>
            <a:ext cx="1062026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/>
              <a:t>Grasz w turnieju na maxy- Jakie masz pomysły z ręką </a:t>
            </a:r>
            <a:r>
              <a:rPr lang="pl-PL" sz="2400" b="1" i="1" dirty="0">
                <a:solidFill>
                  <a:srgbClr val="00B050"/>
                </a:solidFill>
              </a:rPr>
              <a:t>SOUTH</a:t>
            </a:r>
            <a:r>
              <a:rPr lang="pl-PL" sz="2400" b="1" i="1" dirty="0">
                <a:solidFill>
                  <a:srgbClr val="7030A0"/>
                </a:solidFill>
              </a:rPr>
              <a:t> </a:t>
            </a:r>
            <a:r>
              <a:rPr lang="pl-PL" sz="2400" b="1" dirty="0"/>
              <a:t>?</a:t>
            </a:r>
            <a:endParaRPr lang="pl-PL" sz="2400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F091C79-285F-95F7-1DEC-8BDA6BED1C83}"/>
              </a:ext>
            </a:extLst>
          </p:cNvPr>
          <p:cNvSpPr txBox="1"/>
          <p:nvPr/>
        </p:nvSpPr>
        <p:spPr>
          <a:xfrm>
            <a:off x="617863" y="3337051"/>
            <a:ext cx="106202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/>
              <a:t>W grze na maxy możemy pozwolić sobie </a:t>
            </a:r>
            <a:r>
              <a:rPr lang="pl-PL" sz="2400" dirty="0"/>
              <a:t>na więcej kreatywności, a podstawowymi celami w licytacji są: wskazanie wistu, lub zablokowanie przeciwnikowi przestrzeni w licytacji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dirty="0"/>
              <a:t>Zamiast wejścia 2 karo</a:t>
            </a:r>
            <a:r>
              <a:rPr lang="pl-PL" sz="2400" dirty="0"/>
              <a:t>, które powinno być oparte na 6-karcie, lub dobrej jakości 5 karcie( i normalne punkty jak na otwarcie) często skuteczną metodą( jeżeli nie ma innych dobrych alternatyw) jest wejście ze starszej „4” na dobrym kolorze i wskazanie szybko dobrego wistu partnerowi, ponieważ jest duża szansa, że to przeciwnicy utrzymają się przy jakimś kontrakcie</a:t>
            </a:r>
          </a:p>
        </p:txBody>
      </p:sp>
    </p:spTree>
    <p:extLst>
      <p:ext uri="{BB962C8B-B14F-4D97-AF65-F5344CB8AC3E}">
        <p14:creationId xmlns:p14="http://schemas.microsoft.com/office/powerpoint/2010/main" val="246641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2695DC8-FCB9-618F-F96F-768A125D8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661" y="2410792"/>
            <a:ext cx="1600200" cy="1332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B725849A-6A72-B290-F453-DCFC49EB6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91" y="165346"/>
            <a:ext cx="3729563" cy="1788619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F8AAF7E6-6B0A-38FC-D361-71EFF16BA0E8}"/>
              </a:ext>
            </a:extLst>
          </p:cNvPr>
          <p:cNvSpPr/>
          <p:nvPr/>
        </p:nvSpPr>
        <p:spPr>
          <a:xfrm>
            <a:off x="6876361" y="3996995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 10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9 8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7782F08-48FC-5E59-BBC6-89B6463001B2}"/>
              </a:ext>
            </a:extLst>
          </p:cNvPr>
          <p:cNvSpPr/>
          <p:nvPr/>
        </p:nvSpPr>
        <p:spPr>
          <a:xfrm>
            <a:off x="6876362" y="317547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D 8 6 5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8 5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DB5F431-2647-9AAA-785A-9D7DC4C8AFED}"/>
              </a:ext>
            </a:extLst>
          </p:cNvPr>
          <p:cNvSpPr/>
          <p:nvPr/>
        </p:nvSpPr>
        <p:spPr>
          <a:xfrm>
            <a:off x="4285563" y="2157271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K W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9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10 7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D W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AC78AB66-C9C2-274B-63B9-23C10646C0E1}"/>
              </a:ext>
            </a:extLst>
          </p:cNvPr>
          <p:cNvSpPr/>
          <p:nvPr/>
        </p:nvSpPr>
        <p:spPr>
          <a:xfrm>
            <a:off x="9467161" y="2157271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9 4 2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7 6 4 2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10 9 8 2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5A3015A-DFF2-5674-7CB4-00C957803B71}"/>
              </a:ext>
            </a:extLst>
          </p:cNvPr>
          <p:cNvSpPr txBox="1"/>
          <p:nvPr/>
        </p:nvSpPr>
        <p:spPr>
          <a:xfrm>
            <a:off x="214477" y="4345822"/>
            <a:ext cx="5236817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/>
              <a:t>Wynik końcowy Pary NS-</a:t>
            </a:r>
            <a:r>
              <a:rPr lang="pl-PL" sz="2400" dirty="0"/>
              <a:t>bez 1 za 100= </a:t>
            </a:r>
            <a:r>
              <a:rPr lang="pl-PL" sz="2400" b="1" dirty="0"/>
              <a:t>90% dla pary NS</a:t>
            </a:r>
            <a:r>
              <a:rPr lang="pl-PL" sz="2400" dirty="0"/>
              <a:t>. </a:t>
            </a:r>
            <a:r>
              <a:rPr lang="pl-PL" sz="2400" b="1" dirty="0"/>
              <a:t>Prawie wszystkie pary grały na linii EW 3BA ( 9 lub 10 lew po partii za 600-630). Kto zawinił w parze EW?</a:t>
            </a:r>
          </a:p>
        </p:txBody>
      </p:sp>
    </p:spTree>
    <p:extLst>
      <p:ext uri="{BB962C8B-B14F-4D97-AF65-F5344CB8AC3E}">
        <p14:creationId xmlns:p14="http://schemas.microsoft.com/office/powerpoint/2010/main" val="18414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8"/>
          <p:cNvSpPr txBox="1">
            <a:spLocks noGrp="1"/>
          </p:cNvSpPr>
          <p:nvPr>
            <p:ph type="body" idx="1"/>
          </p:nvPr>
        </p:nvSpPr>
        <p:spPr>
          <a:xfrm>
            <a:off x="445106" y="2076363"/>
            <a:ext cx="7063617" cy="44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indent="-609585">
              <a:buNone/>
            </a:pPr>
            <a:r>
              <a:rPr lang="pl-PL"/>
              <a:t>	</a:t>
            </a:r>
            <a:endParaRPr/>
          </a:p>
          <a:p>
            <a:pPr indent="-609585">
              <a:buNone/>
            </a:pPr>
            <a:r>
              <a:rPr lang="pl-PL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265" name="Google Shape;265;p28"/>
          <p:cNvSpPr txBox="1"/>
          <p:nvPr/>
        </p:nvSpPr>
        <p:spPr>
          <a:xfrm>
            <a:off x="5182267" y="2244065"/>
            <a:ext cx="4286900" cy="1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1867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1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609585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6" name="Google Shape;266;p28"/>
          <p:cNvSpPr txBox="1"/>
          <p:nvPr/>
        </p:nvSpPr>
        <p:spPr>
          <a:xfrm>
            <a:off x="745462" y="737035"/>
            <a:ext cx="11000197" cy="5056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36582" indent="-609585" algn="ctr">
              <a:spcBef>
                <a:spcPts val="1067"/>
              </a:spcBef>
            </a:pPr>
            <a:r>
              <a:rPr lang="pl-PL" sz="266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PODNIESIENIA TAKTYCZNE</a:t>
            </a:r>
            <a:endParaRPr sz="2400" dirty="0"/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667" dirty="0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667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133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609585">
              <a:spcBef>
                <a:spcPts val="1067"/>
              </a:spcBef>
              <a:buClr>
                <a:srgbClr val="C3260C"/>
              </a:buClr>
              <a:buSzPts val="2100"/>
            </a:pPr>
            <a:endParaRPr sz="2933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933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67" name="Google Shape;267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5751" y="1794934"/>
            <a:ext cx="9216464" cy="1236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6333" y="3291418"/>
            <a:ext cx="9169400" cy="1209351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28"/>
          <p:cNvSpPr txBox="1"/>
          <p:nvPr/>
        </p:nvSpPr>
        <p:spPr>
          <a:xfrm>
            <a:off x="1612659" y="4690533"/>
            <a:ext cx="9648008" cy="2167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36582" indent="-609585">
              <a:spcBef>
                <a:spcPts val="1067"/>
              </a:spcBef>
            </a:pPr>
            <a:r>
              <a:rPr lang="pl-PL" sz="2667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Inwitujemy </a:t>
            </a:r>
            <a:r>
              <a:rPr lang="pl-PL" sz="2667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KOLOREM bocznym </a:t>
            </a:r>
            <a:r>
              <a:rPr lang="pl-PL" sz="2667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!!!</a:t>
            </a:r>
            <a:endParaRPr sz="2400" dirty="0"/>
          </a:p>
          <a:p>
            <a:pPr marL="736582" indent="-609585">
              <a:spcBef>
                <a:spcPts val="1067"/>
              </a:spcBef>
            </a:pPr>
            <a:r>
              <a:rPr lang="pl-PL" sz="2667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Podniesienia te mają charakter taktyczny i  w większości</a:t>
            </a:r>
            <a:endParaRPr sz="2400" dirty="0"/>
          </a:p>
          <a:p>
            <a:pPr marL="736582" indent="-609585">
              <a:spcBef>
                <a:spcPts val="1067"/>
              </a:spcBef>
            </a:pPr>
            <a:r>
              <a:rPr lang="pl-PL" sz="2667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przypadków zapobiegają wznowieniom licytacji przez przeciwników</a:t>
            </a:r>
            <a:endParaRPr sz="2400" dirty="0"/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667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133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609585">
              <a:spcBef>
                <a:spcPts val="1067"/>
              </a:spcBef>
              <a:buClr>
                <a:srgbClr val="C3260C"/>
              </a:buClr>
              <a:buSzPts val="2100"/>
            </a:pPr>
            <a:endParaRPr sz="2933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933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>
            <a:spLocks noGrp="1"/>
          </p:cNvSpPr>
          <p:nvPr>
            <p:ph type="body" idx="1"/>
          </p:nvPr>
        </p:nvSpPr>
        <p:spPr>
          <a:xfrm>
            <a:off x="445106" y="2076363"/>
            <a:ext cx="7063617" cy="44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indent="-609585">
              <a:buNone/>
            </a:pPr>
            <a:r>
              <a:rPr lang="pl-PL"/>
              <a:t>	</a:t>
            </a:r>
            <a:endParaRPr/>
          </a:p>
          <a:p>
            <a:pPr indent="-609585">
              <a:buNone/>
            </a:pPr>
            <a:r>
              <a:rPr lang="pl-PL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275" name="Google Shape;275;p29"/>
          <p:cNvSpPr txBox="1"/>
          <p:nvPr/>
        </p:nvSpPr>
        <p:spPr>
          <a:xfrm>
            <a:off x="5182267" y="2244065"/>
            <a:ext cx="4286900" cy="1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1867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1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609585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6" name="Google Shape;276;p29"/>
          <p:cNvSpPr txBox="1"/>
          <p:nvPr/>
        </p:nvSpPr>
        <p:spPr>
          <a:xfrm>
            <a:off x="745462" y="737035"/>
            <a:ext cx="11000197" cy="5056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36582" indent="-609585" algn="ctr">
              <a:spcBef>
                <a:spcPts val="1067"/>
              </a:spcBef>
            </a:pPr>
            <a:r>
              <a:rPr lang="pl-PL" sz="2667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UNIKANIE LEKKICH KOŃCÓWEK I GIER PREMIOWYCH</a:t>
            </a:r>
            <a:endParaRPr sz="2400"/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667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667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1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609585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77" name="Google Shape;277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40400" y="4241800"/>
            <a:ext cx="5384800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31933" y="1833033"/>
            <a:ext cx="5334000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81151" y="4184651"/>
            <a:ext cx="3644900" cy="173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53118" y="1695451"/>
            <a:ext cx="3670300" cy="173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138333" y="2781300"/>
            <a:ext cx="965200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104467" y="5219700"/>
            <a:ext cx="965200" cy="38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AD2CD96-EFA6-13DD-D148-6EF12CA992FB}"/>
              </a:ext>
            </a:extLst>
          </p:cNvPr>
          <p:cNvSpPr txBox="1"/>
          <p:nvPr/>
        </p:nvSpPr>
        <p:spPr>
          <a:xfrm>
            <a:off x="217715" y="174562"/>
            <a:ext cx="1175657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</a:rPr>
              <a:t>Co licytujesz w grze na maxy?- TEST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1C5BA539-43AD-05CD-644F-E3C16338635C}"/>
              </a:ext>
            </a:extLst>
          </p:cNvPr>
          <p:cNvSpPr/>
          <p:nvPr/>
        </p:nvSpPr>
        <p:spPr>
          <a:xfrm>
            <a:off x="1542780" y="3333478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D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7 5 4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8 5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 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K 8 5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527B96-E2B8-5E38-3EB2-07DE3B108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26" y="1331649"/>
            <a:ext cx="4190999" cy="1839725"/>
          </a:xfrm>
          <a:prstGeom prst="rect">
            <a:avLst/>
          </a:prstGeom>
        </p:spPr>
      </p:pic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116B6131-06D5-C2E2-3546-5BBCAB289D3D}"/>
              </a:ext>
            </a:extLst>
          </p:cNvPr>
          <p:cNvSpPr/>
          <p:nvPr/>
        </p:nvSpPr>
        <p:spPr>
          <a:xfrm rot="5400000">
            <a:off x="2261934" y="5496962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519D1D0-67CB-EC98-554E-7519B55F6268}"/>
              </a:ext>
            </a:extLst>
          </p:cNvPr>
          <p:cNvSpPr txBox="1"/>
          <p:nvPr/>
        </p:nvSpPr>
        <p:spPr>
          <a:xfrm>
            <a:off x="1455694" y="6193072"/>
            <a:ext cx="41909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i="1" dirty="0">
                <a:solidFill>
                  <a:schemeClr val="tx1"/>
                </a:solidFill>
              </a:rPr>
              <a:t>Co licytujesz z ręką </a:t>
            </a:r>
            <a:r>
              <a:rPr lang="pl-PL" sz="2400" b="1" i="1" dirty="0">
                <a:solidFill>
                  <a:schemeClr val="accent2">
                    <a:lumMod val="75000"/>
                  </a:schemeClr>
                </a:solidFill>
              </a:rPr>
              <a:t>WEST</a:t>
            </a:r>
            <a:r>
              <a:rPr lang="pl-PL" sz="2400" b="1" i="1" dirty="0">
                <a:solidFill>
                  <a:srgbClr val="7030A0"/>
                </a:solidFill>
              </a:rPr>
              <a:t> </a:t>
            </a:r>
            <a:r>
              <a:rPr lang="pl-PL" sz="2400" b="1" dirty="0"/>
              <a:t>?</a:t>
            </a:r>
            <a:endParaRPr lang="pl-PL" sz="24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0A58404-421B-47D3-D406-7587D7D6F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1315" y="1580856"/>
            <a:ext cx="4746400" cy="1238423"/>
          </a:xfrm>
          <a:prstGeom prst="rect">
            <a:avLst/>
          </a:prstGeom>
        </p:spPr>
      </p:pic>
      <p:sp>
        <p:nvSpPr>
          <p:cNvPr id="10" name="Prostokąt 9">
            <a:extLst>
              <a:ext uri="{FF2B5EF4-FFF2-40B4-BE49-F238E27FC236}">
                <a16:creationId xmlns:a16="http://schemas.microsoft.com/office/drawing/2014/main" id="{350ED1DE-BD0A-4014-2CFA-EE237EBD5C0C}"/>
              </a:ext>
            </a:extLst>
          </p:cNvPr>
          <p:cNvSpPr/>
          <p:nvPr/>
        </p:nvSpPr>
        <p:spPr>
          <a:xfrm>
            <a:off x="8033659" y="3171374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W 10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8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10 5 4 3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82D5FC86-74E0-7AE8-6259-212667295841}"/>
              </a:ext>
            </a:extLst>
          </p:cNvPr>
          <p:cNvSpPr/>
          <p:nvPr/>
        </p:nvSpPr>
        <p:spPr>
          <a:xfrm rot="5400000">
            <a:off x="8934060" y="5334858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356D64D-6933-6EE9-F6D7-A40AF970B7CA}"/>
              </a:ext>
            </a:extLst>
          </p:cNvPr>
          <p:cNvSpPr txBox="1"/>
          <p:nvPr/>
        </p:nvSpPr>
        <p:spPr>
          <a:xfrm>
            <a:off x="7739745" y="6030967"/>
            <a:ext cx="41909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i="1" dirty="0">
                <a:solidFill>
                  <a:schemeClr val="tx1"/>
                </a:solidFill>
              </a:rPr>
              <a:t>Co licytujesz z ręką </a:t>
            </a:r>
            <a:r>
              <a:rPr lang="pl-PL" sz="2400" b="1" i="1" dirty="0">
                <a:solidFill>
                  <a:srgbClr val="00B050"/>
                </a:solidFill>
              </a:rPr>
              <a:t>EAST </a:t>
            </a:r>
            <a:r>
              <a:rPr lang="pl-PL" sz="2400" b="1" dirty="0"/>
              <a:t>?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3108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MAKSOWANIE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Google Shape;112;p15"/>
          <p:cNvSpPr txBox="1">
            <a:spLocks noGrp="1"/>
          </p:cNvSpPr>
          <p:nvPr>
            <p:ph type="body" idx="1"/>
          </p:nvPr>
        </p:nvSpPr>
        <p:spPr>
          <a:xfrm>
            <a:off x="445106" y="2076363"/>
            <a:ext cx="7063617" cy="44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indent="-609585">
              <a:buNone/>
            </a:pPr>
            <a:r>
              <a:rPr lang="pl-PL"/>
              <a:t>	</a:t>
            </a:r>
            <a:endParaRPr/>
          </a:p>
          <a:p>
            <a:pPr indent="-609585">
              <a:buNone/>
            </a:pPr>
            <a:r>
              <a:rPr lang="pl-PL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890428" y="2109628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3189556" y="3258051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630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954355" y="3680431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-140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1968072" y="3036585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-100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2997773" y="2299131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630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2258033" y="4066285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5"/>
          <p:cNvSpPr/>
          <p:nvPr/>
        </p:nvSpPr>
        <p:spPr>
          <a:xfrm>
            <a:off x="5822339" y="2246616"/>
            <a:ext cx="5164159" cy="406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1600"/>
            </a:pPr>
            <a:r>
              <a:rPr lang="pl-PL" sz="2133" b="1" dirty="0">
                <a:solidFill>
                  <a:srgbClr val="92D050"/>
                </a:solidFill>
                <a:latin typeface="Trebuchet MS"/>
                <a:ea typeface="Trebuchet MS"/>
                <a:cs typeface="Trebuchet MS"/>
                <a:sym typeface="Trebuchet MS"/>
              </a:rPr>
              <a:t>1.	SZEREGUJEMY ZAPISY WG WYSOKOŚCI ZAPISU</a:t>
            </a:r>
            <a:endParaRPr sz="2133" b="1" dirty="0">
              <a:solidFill>
                <a:srgbClr val="92D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189" indent="-321725">
              <a:buClr>
                <a:srgbClr val="000000"/>
              </a:buClr>
              <a:buSzPts val="1600"/>
            </a:pPr>
            <a:endParaRPr sz="2133" b="1" dirty="0">
              <a:solidFill>
                <a:srgbClr val="A4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buClr>
                <a:srgbClr val="000000"/>
              </a:buClr>
              <a:buSzPts val="1600"/>
            </a:pPr>
            <a:r>
              <a:rPr lang="pl-PL" sz="2133" b="1" dirty="0">
                <a:solidFill>
                  <a:srgbClr val="A40000"/>
                </a:solidFill>
                <a:latin typeface="Trebuchet MS"/>
                <a:ea typeface="Trebuchet MS"/>
                <a:cs typeface="Trebuchet MS"/>
                <a:sym typeface="Trebuchet MS"/>
              </a:rPr>
              <a:t>2.	KAŻDY ZAPIS GORSZY OD NAS DAJE NAM 2 PUNKTY TURNIEJOWE</a:t>
            </a:r>
            <a:endParaRPr sz="2400" dirty="0"/>
          </a:p>
          <a:p>
            <a:pPr marL="457189" indent="-321725">
              <a:buClr>
                <a:srgbClr val="000000"/>
              </a:buClr>
              <a:buSzPts val="1600"/>
            </a:pPr>
            <a:endParaRPr sz="2133" b="1" dirty="0">
              <a:solidFill>
                <a:srgbClr val="A4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buClr>
                <a:srgbClr val="000000"/>
              </a:buClr>
              <a:buSzPts val="1600"/>
            </a:pPr>
            <a:r>
              <a:rPr lang="pl-PL" sz="2133" b="1" dirty="0">
                <a:solidFill>
                  <a:srgbClr val="FFC000"/>
                </a:solidFill>
                <a:latin typeface="Trebuchet MS"/>
                <a:ea typeface="Trebuchet MS"/>
                <a:cs typeface="Trebuchet MS"/>
                <a:sym typeface="Trebuchet MS"/>
              </a:rPr>
              <a:t>3.	KAŻDY ZAPIS TAKI SAM JAK NASZ DAJE NAM 1 PUNKT</a:t>
            </a:r>
            <a:endParaRPr sz="2400" dirty="0"/>
          </a:p>
          <a:p>
            <a:pPr marL="457189" indent="-321725">
              <a:buClr>
                <a:srgbClr val="000000"/>
              </a:buClr>
              <a:buSzPts val="1600"/>
            </a:pPr>
            <a:endParaRPr sz="2133" b="1" dirty="0">
              <a:solidFill>
                <a:srgbClr val="A4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>
              <a:buClr>
                <a:srgbClr val="000000"/>
              </a:buClr>
              <a:buSzPts val="1600"/>
            </a:pPr>
            <a:r>
              <a:rPr lang="pl-PL" sz="2133" b="1" dirty="0">
                <a:solidFill>
                  <a:srgbClr val="11B2EB"/>
                </a:solidFill>
                <a:latin typeface="Trebuchet MS"/>
                <a:ea typeface="Trebuchet MS"/>
                <a:cs typeface="Trebuchet MS"/>
                <a:sym typeface="Trebuchet MS"/>
              </a:rPr>
              <a:t>4.	ZAMIENIAMY ZAPIS PUNKTOW TURNIEJOWYCH NA PROCENTY</a:t>
            </a:r>
            <a:endParaRPr sz="2133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189" indent="-457189" algn="ctr"/>
            <a:endParaRPr sz="2133" b="1" dirty="0">
              <a:solidFill>
                <a:srgbClr val="A4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361B01D-FBDD-B231-3A07-389A2ABB2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2" y="193641"/>
            <a:ext cx="4967051" cy="1602362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44300C45-C35A-F78E-BA1B-8A06AA7BB33A}"/>
              </a:ext>
            </a:extLst>
          </p:cNvPr>
          <p:cNvSpPr/>
          <p:nvPr/>
        </p:nvSpPr>
        <p:spPr>
          <a:xfrm>
            <a:off x="1883106" y="2344060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D 9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10 4 2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5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C40975B9-0480-732F-1158-3050E1009F8E}"/>
              </a:ext>
            </a:extLst>
          </p:cNvPr>
          <p:cNvSpPr/>
          <p:nvPr/>
        </p:nvSpPr>
        <p:spPr>
          <a:xfrm rot="5400000">
            <a:off x="2802948" y="4596327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0F5B1312-623B-EB70-F700-DE8FAA8E79E2}"/>
              </a:ext>
            </a:extLst>
          </p:cNvPr>
          <p:cNvSpPr txBox="1"/>
          <p:nvPr/>
        </p:nvSpPr>
        <p:spPr>
          <a:xfrm>
            <a:off x="1251036" y="5279898"/>
            <a:ext cx="41909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i="1" dirty="0">
                <a:solidFill>
                  <a:schemeClr val="tx1"/>
                </a:solidFill>
              </a:rPr>
              <a:t>Co licytujesz z ręką </a:t>
            </a:r>
            <a:r>
              <a:rPr lang="pl-PL" sz="2400" b="1" i="1" dirty="0">
                <a:solidFill>
                  <a:srgbClr val="00B050"/>
                </a:solidFill>
              </a:rPr>
              <a:t>EAST </a:t>
            </a:r>
            <a:r>
              <a:rPr lang="pl-PL" sz="2400" b="1" dirty="0"/>
              <a:t>?</a:t>
            </a:r>
            <a:endParaRPr lang="pl-PL" sz="24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95DC5E93-0A4D-2ECA-5199-9DEFC89A2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9006" y="161124"/>
            <a:ext cx="4967051" cy="1602362"/>
          </a:xfrm>
          <a:prstGeom prst="rect">
            <a:avLst/>
          </a:prstGeom>
        </p:spPr>
      </p:pic>
      <p:sp>
        <p:nvSpPr>
          <p:cNvPr id="10" name="Prostokąt 9">
            <a:extLst>
              <a:ext uri="{FF2B5EF4-FFF2-40B4-BE49-F238E27FC236}">
                <a16:creationId xmlns:a16="http://schemas.microsoft.com/office/drawing/2014/main" id="{9F8629E6-C304-F5D8-EFA7-66CFD5054738}"/>
              </a:ext>
            </a:extLst>
          </p:cNvPr>
          <p:cNvSpPr/>
          <p:nvPr/>
        </p:nvSpPr>
        <p:spPr>
          <a:xfrm>
            <a:off x="8217131" y="2344060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 3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 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W 10 9 8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35BBBA1E-FB6F-3B7E-FDDB-6B8846F08226}"/>
              </a:ext>
            </a:extLst>
          </p:cNvPr>
          <p:cNvSpPr/>
          <p:nvPr/>
        </p:nvSpPr>
        <p:spPr>
          <a:xfrm rot="5400000">
            <a:off x="9136973" y="4596327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D8BF6756-D0C0-E7E8-B345-E1118AE62EB7}"/>
              </a:ext>
            </a:extLst>
          </p:cNvPr>
          <p:cNvSpPr txBox="1"/>
          <p:nvPr/>
        </p:nvSpPr>
        <p:spPr>
          <a:xfrm>
            <a:off x="7499559" y="5279897"/>
            <a:ext cx="41909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i="1" dirty="0">
                <a:solidFill>
                  <a:schemeClr val="tx1"/>
                </a:solidFill>
              </a:rPr>
              <a:t>Co licytujesz z ręką </a:t>
            </a:r>
            <a:r>
              <a:rPr lang="pl-PL" sz="2400" b="1" i="1" dirty="0">
                <a:solidFill>
                  <a:srgbClr val="00B050"/>
                </a:solidFill>
              </a:rPr>
              <a:t>EAST </a:t>
            </a:r>
            <a:r>
              <a:rPr lang="pl-PL" sz="2400" b="1" dirty="0"/>
              <a:t>?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162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PRZYKŁAD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" name="Google Shape;125;p16"/>
          <p:cNvSpPr txBox="1">
            <a:spLocks noGrp="1"/>
          </p:cNvSpPr>
          <p:nvPr>
            <p:ph type="body" idx="1"/>
          </p:nvPr>
        </p:nvSpPr>
        <p:spPr>
          <a:xfrm>
            <a:off x="445106" y="2076363"/>
            <a:ext cx="7063617" cy="44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indent="-609585">
              <a:buNone/>
            </a:pPr>
            <a:r>
              <a:rPr lang="pl-PL" dirty="0"/>
              <a:t>	</a:t>
            </a:r>
            <a:endParaRPr dirty="0"/>
          </a:p>
          <a:p>
            <a:pPr indent="-609585">
              <a:buNone/>
            </a:pPr>
            <a:r>
              <a:rPr lang="pl-PL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dirty="0"/>
          </a:p>
        </p:txBody>
      </p:sp>
      <p:sp>
        <p:nvSpPr>
          <p:cNvPr id="126" name="Google Shape;126;p16"/>
          <p:cNvSpPr/>
          <p:nvPr/>
        </p:nvSpPr>
        <p:spPr>
          <a:xfrm>
            <a:off x="890428" y="2109628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800</a:t>
            </a:r>
            <a:endParaRPr sz="1867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3189556" y="3258051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630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6"/>
          <p:cNvSpPr/>
          <p:nvPr/>
        </p:nvSpPr>
        <p:spPr>
          <a:xfrm>
            <a:off x="954355" y="3680431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-140</a:t>
            </a:r>
            <a:endParaRPr sz="1867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1968072" y="3036585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-100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6"/>
          <p:cNvSpPr/>
          <p:nvPr/>
        </p:nvSpPr>
        <p:spPr>
          <a:xfrm>
            <a:off x="2997773" y="2299131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630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6"/>
          <p:cNvSpPr/>
          <p:nvPr/>
        </p:nvSpPr>
        <p:spPr>
          <a:xfrm>
            <a:off x="2258033" y="4066285"/>
            <a:ext cx="1684963" cy="53425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0F5B5"/>
              </a:gs>
              <a:gs pos="28000">
                <a:srgbClr val="D0F5B5"/>
              </a:gs>
              <a:gs pos="100000">
                <a:srgbClr val="ABE879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90</a:t>
            </a: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6"/>
          <p:cNvSpPr/>
          <p:nvPr/>
        </p:nvSpPr>
        <p:spPr>
          <a:xfrm>
            <a:off x="6689853" y="5396085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5875" cap="flat" cmpd="sng">
            <a:solidFill>
              <a:srgbClr val="873A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6"/>
          <p:cNvSpPr/>
          <p:nvPr/>
        </p:nvSpPr>
        <p:spPr>
          <a:xfrm>
            <a:off x="6692424" y="4735045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5875" cap="flat" cmpd="sng">
            <a:solidFill>
              <a:srgbClr val="873A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6"/>
          <p:cNvSpPr/>
          <p:nvPr/>
        </p:nvSpPr>
        <p:spPr>
          <a:xfrm>
            <a:off x="6676990" y="4055995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5875" cap="flat" cmpd="sng">
            <a:solidFill>
              <a:srgbClr val="873A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6661560" y="3315217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5875" cap="flat" cmpd="sng">
            <a:solidFill>
              <a:srgbClr val="873A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6"/>
          <p:cNvSpPr/>
          <p:nvPr/>
        </p:nvSpPr>
        <p:spPr>
          <a:xfrm>
            <a:off x="6661557" y="2651602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5875" cap="flat" cmpd="sng">
            <a:solidFill>
              <a:srgbClr val="873A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6646126" y="1972553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5875" cap="flat" cmpd="sng">
            <a:solidFill>
              <a:srgbClr val="873A0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8189418" y="5383223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0%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8191989" y="4722183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20%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8176556" y="4043134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40%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8161125" y="3302355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70%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8161122" y="2638741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70%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8145692" y="1959691"/>
            <a:ext cx="980305" cy="53015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pl-PL"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100%</a:t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6"/>
          <p:cNvSpPr/>
          <p:nvPr/>
        </p:nvSpPr>
        <p:spPr>
          <a:xfrm>
            <a:off x="9217579" y="2539839"/>
            <a:ext cx="2974421" cy="2749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457189" indent="-321725" algn="ctr">
              <a:buClr>
                <a:srgbClr val="000000"/>
              </a:buClr>
              <a:buSzPts val="1600"/>
            </a:pPr>
            <a:endParaRPr sz="2133" b="1" dirty="0">
              <a:solidFill>
                <a:srgbClr val="A4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189" indent="-457189" algn="ctr"/>
            <a:r>
              <a:rPr lang="pl-PL" sz="2133" b="1" i="1" dirty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Trebuchet MS"/>
                <a:cs typeface="Trebuchet MS"/>
                <a:sym typeface="Trebuchet MS"/>
              </a:rPr>
              <a:t>WYNIK W TURNIEJU TO ŚREDNI WYNIK PROCENTOWY ZE WSZYSTKICH ROZDAŃ</a:t>
            </a:r>
            <a:endParaRPr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189" indent="-321725" algn="ctr">
              <a:buClr>
                <a:srgbClr val="000000"/>
              </a:buClr>
              <a:buSzPts val="1600"/>
            </a:pPr>
            <a:endParaRPr sz="2133" b="1" dirty="0">
              <a:solidFill>
                <a:srgbClr val="A4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189" indent="-457189" algn="ctr"/>
            <a:endParaRPr sz="2133" b="1" dirty="0">
              <a:solidFill>
                <a:srgbClr val="A4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22222E-6 L 0.25781 -0.01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1" y="-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07407E-6 L 0.0849 0.05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45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0.06914 0.0067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1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96296E-6 L 0.14557 0.000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96296E-6 L 0.1694 0.2527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64" y="1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 0.00255 L 0.25247 0.250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8" y="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6B63A68-3914-5A2D-D6F6-BC586CD3CE89}"/>
              </a:ext>
            </a:extLst>
          </p:cNvPr>
          <p:cNvSpPr txBox="1"/>
          <p:nvPr/>
        </p:nvSpPr>
        <p:spPr>
          <a:xfrm>
            <a:off x="609601" y="1194138"/>
            <a:ext cx="1122317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i="0" dirty="0">
                <a:solidFill>
                  <a:srgbClr val="FF0000"/>
                </a:solidFill>
                <a:effectLst/>
                <a:latin typeface="Google Sans"/>
              </a:rPr>
              <a:t>"Sztuka gry na maxy" w brydżu odnosi się </a:t>
            </a:r>
            <a:r>
              <a:rPr lang="pl-PL" sz="2400" b="0" i="0" dirty="0">
                <a:solidFill>
                  <a:srgbClr val="001D35"/>
                </a:solidFill>
                <a:effectLst/>
                <a:latin typeface="Google Sans"/>
              </a:rPr>
              <a:t>do strategii i umiejętności osiągania jak najwyższych wyników punktowych w turniejach brydżowych, gdzie liczy się każdy punkt. Osiągnięcie "maksów" (czyli wysokich wyników) wymaga nie tylko dobrej znajomości zasad gry, ale również umiejętności analizy układów kart, przewidywania ruchów przeciwników i efektywnego wykorzystania kontr i rekontr. </a:t>
            </a:r>
            <a:endParaRPr lang="pl-PL" sz="24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D224273-7419-DBA1-3932-D329A7E2C098}"/>
              </a:ext>
            </a:extLst>
          </p:cNvPr>
          <p:cNvSpPr txBox="1"/>
          <p:nvPr/>
        </p:nvSpPr>
        <p:spPr>
          <a:xfrm>
            <a:off x="685801" y="174562"/>
            <a:ext cx="1114697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</a:rPr>
              <a:t>„Sztuka gry na maxy”- Teoria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F0A6746-CD88-0FFB-7987-10278B143F54}"/>
              </a:ext>
            </a:extLst>
          </p:cNvPr>
          <p:cNvSpPr txBox="1"/>
          <p:nvPr/>
        </p:nvSpPr>
        <p:spPr>
          <a:xfrm>
            <a:off x="685801" y="3324761"/>
            <a:ext cx="11146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i="0" dirty="0">
                <a:solidFill>
                  <a:srgbClr val="FF0000"/>
                </a:solidFill>
                <a:effectLst/>
                <a:latin typeface="Google Sans"/>
              </a:rPr>
              <a:t>W brydżu, szczególnie w turniejach</a:t>
            </a:r>
            <a:r>
              <a:rPr lang="pl-PL" sz="2400" b="0" i="0" dirty="0">
                <a:solidFill>
                  <a:srgbClr val="001D35"/>
                </a:solidFill>
                <a:effectLst/>
                <a:latin typeface="Google Sans"/>
              </a:rPr>
              <a:t>, gdzie wyniki liczone są w procentach, dążenie do "maksów" oznacza dążenie do osiągnięcia jak najwyższych wyników punktowych w każdym rozdaniu. Najlepszy wynik otrzymuje 100%, wynik przeciętny to 50%, a najgorszy 0%. Celem jest uzyskanie wyniku jak najbliższego 100% w każdym rozdaniu, aby średnia z wszystkich rozdań była jak najwyższa. </a:t>
            </a:r>
            <a:endParaRPr lang="pl-PL" sz="2400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37657C2-2ACF-B312-27AD-10E2A7CBC7B4}"/>
              </a:ext>
            </a:extLst>
          </p:cNvPr>
          <p:cNvSpPr txBox="1"/>
          <p:nvPr/>
        </p:nvSpPr>
        <p:spPr>
          <a:xfrm>
            <a:off x="685801" y="5455384"/>
            <a:ext cx="111469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i="0" dirty="0">
                <a:solidFill>
                  <a:srgbClr val="FF0000"/>
                </a:solidFill>
                <a:effectLst/>
                <a:latin typeface="Google Sans"/>
              </a:rPr>
              <a:t>Podsumowując, "gra na maxy" w brydżu to </a:t>
            </a:r>
            <a:r>
              <a:rPr lang="pl-PL" sz="2400" b="0" i="0" dirty="0">
                <a:solidFill>
                  <a:srgbClr val="001D35"/>
                </a:solidFill>
                <a:effectLst/>
                <a:latin typeface="Google Sans"/>
              </a:rPr>
              <a:t>połączenie wiedzy, umiejętności, strategii i odpowiedniego nastawienia psychicznego. To dążenie do perfekcji w każdym rozdaniu, aby osiągnąć jak najlepszy wynik w turnieju. 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5317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A1064A8-283E-0FF0-1CD2-F4AE1BCDC5C1}"/>
              </a:ext>
            </a:extLst>
          </p:cNvPr>
          <p:cNvSpPr txBox="1"/>
          <p:nvPr/>
        </p:nvSpPr>
        <p:spPr>
          <a:xfrm>
            <a:off x="217715" y="174562"/>
            <a:ext cx="1175657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</a:rPr>
              <a:t>Elementy potrzebne do skutecznej gry na maxy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EDA7D2C-3EBF-DB99-4DB7-18FEC919531A}"/>
              </a:ext>
            </a:extLst>
          </p:cNvPr>
          <p:cNvSpPr txBox="1"/>
          <p:nvPr/>
        </p:nvSpPr>
        <p:spPr>
          <a:xfrm>
            <a:off x="217715" y="1177443"/>
            <a:ext cx="5878284" cy="17783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endParaRPr lang="pl-PL" sz="2400" b="1" i="0" dirty="0">
              <a:solidFill>
                <a:srgbClr val="FF0000"/>
              </a:solidFill>
              <a:effectLst/>
              <a:latin typeface="Gill Sans MT" panose="020B0502020104020203" pitchFamily="34" charset="-18"/>
            </a:endParaRPr>
          </a:p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4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UMIEJĘTNOŚĆ ANALIZY UKŁADÓW</a:t>
            </a:r>
            <a:endParaRPr lang="pl-PL" sz="2400" b="0" i="0" dirty="0">
              <a:solidFill>
                <a:srgbClr val="FF0000"/>
              </a:solidFill>
              <a:effectLst/>
              <a:latin typeface="Gill Sans MT" panose="020B0502020104020203" pitchFamily="34" charset="-18"/>
            </a:endParaRPr>
          </a:p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400" b="1" i="0" dirty="0">
                <a:effectLst/>
                <a:latin typeface="Gill Sans MT" panose="020B0502020104020203" pitchFamily="34" charset="-18"/>
              </a:rPr>
              <a:t>Ważne jest</a:t>
            </a:r>
            <a:r>
              <a:rPr lang="pl-PL" sz="2400" b="0" i="0" dirty="0">
                <a:effectLst/>
                <a:latin typeface="Gill Sans MT" panose="020B0502020104020203" pitchFamily="34" charset="-18"/>
              </a:rPr>
              <a:t>, aby umieć ocenić siłę swojego układu, przewidzieć, jakie karty mogą mieć przeciwnicy i jakie są szanse na sukces w danej rozgrywce</a:t>
            </a:r>
            <a:r>
              <a:rPr lang="pl-PL" sz="2400" dirty="0">
                <a:latin typeface="Gill Sans MT" panose="020B0502020104020203" pitchFamily="34" charset="-18"/>
              </a:rPr>
              <a:t>( i jakiej jakości jest kontrakt)</a:t>
            </a:r>
            <a:endParaRPr lang="pl-PL" sz="2400" b="0" i="0" dirty="0">
              <a:effectLst/>
              <a:latin typeface="Gill Sans MT" panose="020B0502020104020203" pitchFamily="34" charset="-18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C400628-3583-B334-3083-48024F5A6345}"/>
              </a:ext>
            </a:extLst>
          </p:cNvPr>
          <p:cNvSpPr txBox="1"/>
          <p:nvPr/>
        </p:nvSpPr>
        <p:spPr>
          <a:xfrm>
            <a:off x="6368142" y="1177443"/>
            <a:ext cx="5606143" cy="16451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1650"/>
              </a:lnSpc>
              <a:buNone/>
            </a:pPr>
            <a:endParaRPr lang="pl-PL" sz="2400" b="1" i="0" dirty="0">
              <a:solidFill>
                <a:srgbClr val="FF0000"/>
              </a:solidFill>
              <a:effectLst/>
              <a:latin typeface="Gill Sans MT" panose="020B0502020104020203" pitchFamily="34" charset="-18"/>
            </a:endParaRPr>
          </a:p>
          <a:p>
            <a:pPr algn="ctr">
              <a:lnSpc>
                <a:spcPts val="1650"/>
              </a:lnSpc>
              <a:buNone/>
            </a:pPr>
            <a:r>
              <a:rPr lang="pl-PL" sz="24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STRATEGICZNE MYŚLENIE</a:t>
            </a:r>
            <a:endParaRPr lang="pl-PL" sz="2400" b="0" i="0" dirty="0">
              <a:solidFill>
                <a:srgbClr val="FF0000"/>
              </a:solidFill>
              <a:effectLst/>
              <a:latin typeface="Gill Sans MT" panose="020B0502020104020203" pitchFamily="34" charset="-18"/>
            </a:endParaRPr>
          </a:p>
          <a:p>
            <a:pPr algn="l">
              <a:lnSpc>
                <a:spcPts val="1650"/>
              </a:lnSpc>
            </a:pPr>
            <a:endParaRPr lang="pl-PL" sz="2400" b="0" i="0" dirty="0">
              <a:effectLst/>
              <a:latin typeface="Gill Sans MT" panose="020B0502020104020203" pitchFamily="34" charset="-18"/>
            </a:endParaRPr>
          </a:p>
          <a:p>
            <a:pPr algn="ctr">
              <a:lnSpc>
                <a:spcPts val="1650"/>
              </a:lnSpc>
            </a:pPr>
            <a:r>
              <a:rPr lang="pl-PL" sz="2400" b="1" i="0" dirty="0">
                <a:effectLst/>
                <a:latin typeface="Gill Sans MT" panose="020B0502020104020203" pitchFamily="34" charset="-18"/>
              </a:rPr>
              <a:t>Gracze muszą opracować strategię</a:t>
            </a:r>
            <a:r>
              <a:rPr lang="pl-PL" sz="2400" b="0" i="0" dirty="0">
                <a:effectLst/>
                <a:latin typeface="Gill Sans MT" panose="020B0502020104020203" pitchFamily="34" charset="-18"/>
              </a:rPr>
              <a:t>, która pozwoli im zminimalizować ryzyko i zmaksymalizować szanse na zdobycie punktów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1B99446-98C5-9D80-A633-72F9397966DF}"/>
              </a:ext>
            </a:extLst>
          </p:cNvPr>
          <p:cNvSpPr txBox="1"/>
          <p:nvPr/>
        </p:nvSpPr>
        <p:spPr>
          <a:xfrm>
            <a:off x="217715" y="3834126"/>
            <a:ext cx="5878284" cy="24530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endParaRPr lang="pl-PL" sz="2400" b="1" i="0" dirty="0">
              <a:solidFill>
                <a:srgbClr val="FF0000"/>
              </a:solidFill>
              <a:effectLst/>
              <a:latin typeface="Gill Sans MT" panose="020B0502020104020203" pitchFamily="34" charset="-18"/>
            </a:endParaRPr>
          </a:p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4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UMIEJĘTNOŚĆ LICYTACJI NA MAKSY</a:t>
            </a:r>
          </a:p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400" b="1" i="0" dirty="0">
                <a:effectLst/>
                <a:latin typeface="Gill Sans MT" panose="020B0502020104020203" pitchFamily="34" charset="-18"/>
              </a:rPr>
              <a:t>Odpowiednia licytacja </a:t>
            </a:r>
            <a:r>
              <a:rPr lang="pl-PL" sz="2400" b="0" i="0" dirty="0">
                <a:effectLst/>
                <a:latin typeface="Gill Sans MT" panose="020B0502020104020203" pitchFamily="34" charset="-18"/>
              </a:rPr>
              <a:t>jest kluczowa dla zakontraktowania odpowiedniego kontraktu i zdobycia punktów, oprócz tego warto jest wiedzieć z jaką kartą warto licytować i kiedy opłaca się w grze na maxy walka. W grze na maxy należy być cały czas aktywnym.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669B88FF-1217-7CCB-A651-EE8C1B3F97EF}"/>
              </a:ext>
            </a:extLst>
          </p:cNvPr>
          <p:cNvSpPr txBox="1"/>
          <p:nvPr/>
        </p:nvSpPr>
        <p:spPr>
          <a:xfrm>
            <a:off x="6368142" y="3834126"/>
            <a:ext cx="5606143" cy="24530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1500"/>
              </a:spcAft>
            </a:pPr>
            <a:endParaRPr lang="pl-PL" sz="2400" b="1" i="0" dirty="0">
              <a:solidFill>
                <a:srgbClr val="FF0000"/>
              </a:solidFill>
              <a:effectLst/>
              <a:latin typeface="Gill Sans MT" panose="020B0502020104020203" pitchFamily="34" charset="-18"/>
            </a:endParaRPr>
          </a:p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1500"/>
              </a:spcAft>
            </a:pPr>
            <a:r>
              <a:rPr lang="pl-PL" sz="24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KONCENTRACJA I SPOKÓJ</a:t>
            </a:r>
            <a:endParaRPr lang="pl-PL" sz="2400" b="0" i="0" dirty="0">
              <a:solidFill>
                <a:srgbClr val="FF0000"/>
              </a:solidFill>
              <a:effectLst/>
              <a:latin typeface="Gill Sans MT" panose="020B0502020104020203" pitchFamily="34" charset="-18"/>
            </a:endParaRPr>
          </a:p>
          <a:p>
            <a:pPr algn="ctr">
              <a:lnSpc>
                <a:spcPts val="1650"/>
              </a:lnSpc>
              <a:spcBef>
                <a:spcPts val="750"/>
              </a:spcBef>
              <a:spcAft>
                <a:spcPts val="1500"/>
              </a:spcAft>
            </a:pPr>
            <a:r>
              <a:rPr lang="pl-PL" sz="2400" b="1" i="0" dirty="0">
                <a:effectLst/>
                <a:latin typeface="Gill Sans MT" panose="020B0502020104020203" pitchFamily="34" charset="-18"/>
              </a:rPr>
              <a:t>Ważne jest, aby zachować </a:t>
            </a:r>
            <a:r>
              <a:rPr lang="pl-PL" sz="2400" b="0" i="0" dirty="0">
                <a:effectLst/>
                <a:latin typeface="Gill Sans MT" panose="020B0502020104020203" pitchFamily="34" charset="-18"/>
              </a:rPr>
              <a:t>spokój i koncentrację podczas gry, nawet w trudnych sytuacjach.</a:t>
            </a:r>
            <a:r>
              <a:rPr lang="pl-PL" sz="2400" dirty="0">
                <a:latin typeface="Gill Sans MT" panose="020B0502020104020203" pitchFamily="34" charset="-18"/>
              </a:rPr>
              <a:t> W grze na maxy podejmujemy skalkulowane ryzyko grając agresywniej niż w meczu i od czasu do czasu trzeba coś „postawić”</a:t>
            </a:r>
            <a:r>
              <a:rPr lang="pl-PL" sz="2400" b="0" i="0" dirty="0">
                <a:effectLst/>
                <a:latin typeface="Gill Sans MT" panose="020B0502020104020203" pitchFamily="34" charset="-18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502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F6CF502-4ECD-2DF8-49F3-5C086CC55989}"/>
              </a:ext>
            </a:extLst>
          </p:cNvPr>
          <p:cNvSpPr txBox="1"/>
          <p:nvPr/>
        </p:nvSpPr>
        <p:spPr>
          <a:xfrm>
            <a:off x="217715" y="174562"/>
            <a:ext cx="1175657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</a:rPr>
              <a:t>Walka w strefie częściowej na maxy na praktycznych przykładach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8AFC263-6EC0-91BC-FCCA-F6DD6D9BA5C8}"/>
              </a:ext>
            </a:extLst>
          </p:cNvPr>
          <p:cNvSpPr txBox="1"/>
          <p:nvPr/>
        </p:nvSpPr>
        <p:spPr>
          <a:xfrm>
            <a:off x="217714" y="1041738"/>
            <a:ext cx="1175656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i="0" dirty="0">
                <a:solidFill>
                  <a:srgbClr val="001D35"/>
                </a:solidFill>
                <a:effectLst/>
                <a:latin typeface="Google Sans"/>
              </a:rPr>
              <a:t>"Sztuka gry na maxy„ w strefie częściowej </a:t>
            </a:r>
            <a:r>
              <a:rPr lang="pl-PL" sz="2000" i="0" dirty="0">
                <a:solidFill>
                  <a:srgbClr val="001D35"/>
                </a:solidFill>
                <a:effectLst/>
                <a:latin typeface="Google Sans"/>
              </a:rPr>
              <a:t>jest bardzo ważnym elementem gry maxowej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b="1" dirty="0">
              <a:solidFill>
                <a:srgbClr val="001D35"/>
              </a:solidFill>
              <a:latin typeface="Google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rgbClr val="001D35"/>
                </a:solidFill>
                <a:latin typeface="Google Sans"/>
              </a:rPr>
              <a:t>Odpuszczanie rozdań w dobrych założeniach nie jest </a:t>
            </a:r>
            <a:r>
              <a:rPr lang="pl-PL" sz="2000" dirty="0">
                <a:solidFill>
                  <a:srgbClr val="001D35"/>
                </a:solidFill>
                <a:latin typeface="Google Sans"/>
              </a:rPr>
              <a:t>dobrą strategią gry na maxy, należy podejmować ryzyko i starać się utrzymać przy kontrakcie, lub przepchnąć przeciwnika na wyższy szczebel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000" dirty="0">
              <a:solidFill>
                <a:srgbClr val="001D35"/>
              </a:solidFill>
              <a:latin typeface="Google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rgbClr val="001D35"/>
                </a:solidFill>
                <a:latin typeface="Google Sans"/>
              </a:rPr>
              <a:t>To, że przegramy kontrakt nie znaczy</a:t>
            </a:r>
            <a:r>
              <a:rPr lang="pl-PL" sz="2000" dirty="0">
                <a:solidFill>
                  <a:srgbClr val="001D35"/>
                </a:solidFill>
                <a:latin typeface="Google Sans"/>
              </a:rPr>
              <a:t>, że uzyskamy zły wynik w grze na maxy- ważna jest ocena i analiza przy stole, jaki kontrakt wychodzi przeciwnikom i na jaką wpadkę możemy sobie pozwolić</a:t>
            </a:r>
            <a:endParaRPr lang="pl-PL" sz="2000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67092FC-F1FC-720D-DCC7-B8627567DE60}"/>
              </a:ext>
            </a:extLst>
          </p:cNvPr>
          <p:cNvSpPr/>
          <p:nvPr/>
        </p:nvSpPr>
        <p:spPr>
          <a:xfrm>
            <a:off x="6005029" y="3639983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3 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6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CEC5B633-CB52-B1F8-5E53-A8DD2706F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06" y="3569494"/>
            <a:ext cx="4698280" cy="1677420"/>
          </a:xfrm>
          <a:prstGeom prst="rect">
            <a:avLst/>
          </a:prstGeom>
        </p:spPr>
      </p:pic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7385E72F-0E96-70FF-D99E-6B8479F74A5F}"/>
              </a:ext>
            </a:extLst>
          </p:cNvPr>
          <p:cNvSpPr/>
          <p:nvPr/>
        </p:nvSpPr>
        <p:spPr>
          <a:xfrm>
            <a:off x="8733457" y="4428706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D24166A-C732-69C7-2286-C14D0D13A2B4}"/>
              </a:ext>
            </a:extLst>
          </p:cNvPr>
          <p:cNvSpPr txBox="1"/>
          <p:nvPr/>
        </p:nvSpPr>
        <p:spPr>
          <a:xfrm>
            <a:off x="9622200" y="4395436"/>
            <a:ext cx="20965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0070C0"/>
                </a:solidFill>
              </a:rPr>
              <a:t>NORTH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29AD49A-D29B-DF92-B470-545FD3A76388}"/>
              </a:ext>
            </a:extLst>
          </p:cNvPr>
          <p:cNvSpPr txBox="1"/>
          <p:nvPr/>
        </p:nvSpPr>
        <p:spPr>
          <a:xfrm>
            <a:off x="418006" y="5852441"/>
            <a:ext cx="920419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/>
              <a:t>Grasz w turnieju na maxy- </a:t>
            </a:r>
            <a:r>
              <a:rPr lang="pl-PL" sz="2400" dirty="0"/>
              <a:t>jaka jest Twoja decyzja z ręki </a:t>
            </a:r>
            <a:r>
              <a:rPr lang="pl-PL" sz="2400" b="1" i="1" dirty="0">
                <a:solidFill>
                  <a:srgbClr val="0070C0"/>
                </a:solidFill>
              </a:rPr>
              <a:t>NORTH</a:t>
            </a:r>
            <a:r>
              <a:rPr lang="pl-PL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514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6C99CCF-FE01-C757-ACE5-13974EF41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214" y="2257555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6B88FA48-DE51-3F57-2456-66EA81C98261}"/>
              </a:ext>
            </a:extLst>
          </p:cNvPr>
          <p:cNvSpPr/>
          <p:nvPr/>
        </p:nvSpPr>
        <p:spPr>
          <a:xfrm>
            <a:off x="6019802" y="298069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 6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3 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6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3F1E501-108A-654B-DB33-C7DAD7AF982C}"/>
              </a:ext>
            </a:extLst>
          </p:cNvPr>
          <p:cNvSpPr/>
          <p:nvPr/>
        </p:nvSpPr>
        <p:spPr>
          <a:xfrm>
            <a:off x="3211287" y="2137793"/>
            <a:ext cx="2808516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9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9 6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9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B9275C22-329C-7BAC-E8E1-744FB2B7F6B8}"/>
              </a:ext>
            </a:extLst>
          </p:cNvPr>
          <p:cNvSpPr/>
          <p:nvPr/>
        </p:nvSpPr>
        <p:spPr>
          <a:xfrm>
            <a:off x="8610599" y="2137793"/>
            <a:ext cx="2808516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8 7 5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10 7 6 4 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184C1E8-41E8-0A4B-5204-37EF0F306338}"/>
              </a:ext>
            </a:extLst>
          </p:cNvPr>
          <p:cNvSpPr/>
          <p:nvPr/>
        </p:nvSpPr>
        <p:spPr>
          <a:xfrm>
            <a:off x="6008915" y="3977517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5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9 8 2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5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142C249-9E72-E115-3055-6586C4F58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43" y="89061"/>
            <a:ext cx="4723857" cy="1839724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37E1C5A-E157-68DA-CE4F-BE868726CDCA}"/>
              </a:ext>
            </a:extLst>
          </p:cNvPr>
          <p:cNvSpPr txBox="1"/>
          <p:nvPr/>
        </p:nvSpPr>
        <p:spPr>
          <a:xfrm>
            <a:off x="1230085" y="6159821"/>
            <a:ext cx="938348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Wynik końcowy- </a:t>
            </a:r>
            <a:r>
              <a:rPr lang="pl-PL" sz="2000" dirty="0"/>
              <a:t>bez 2 za 100= </a:t>
            </a:r>
            <a:r>
              <a:rPr lang="pl-PL" sz="2000" b="1" dirty="0"/>
              <a:t>85% dla pary NS</a:t>
            </a:r>
            <a:r>
              <a:rPr lang="pl-PL" sz="2000" dirty="0"/>
              <a:t>. Dlaczego taki wysoki wynik?</a:t>
            </a:r>
          </a:p>
        </p:txBody>
      </p:sp>
    </p:spTree>
    <p:extLst>
      <p:ext uri="{BB962C8B-B14F-4D97-AF65-F5344CB8AC3E}">
        <p14:creationId xmlns:p14="http://schemas.microsoft.com/office/powerpoint/2010/main" val="342896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>
            <a:spLocks noGrp="1"/>
          </p:cNvSpPr>
          <p:nvPr>
            <p:ph type="body" idx="1"/>
          </p:nvPr>
        </p:nvSpPr>
        <p:spPr>
          <a:xfrm>
            <a:off x="445106" y="2076363"/>
            <a:ext cx="7063617" cy="44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indent="-609585">
              <a:buNone/>
            </a:pPr>
            <a:r>
              <a:rPr lang="pl-PL"/>
              <a:t>	</a:t>
            </a:r>
            <a:endParaRPr/>
          </a:p>
          <a:p>
            <a:pPr indent="-609585">
              <a:buNone/>
            </a:pPr>
            <a:r>
              <a:rPr lang="pl-PL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  <p:sp>
        <p:nvSpPr>
          <p:cNvPr id="158" name="Google Shape;158;p18"/>
          <p:cNvSpPr txBox="1"/>
          <p:nvPr/>
        </p:nvSpPr>
        <p:spPr>
          <a:xfrm>
            <a:off x="5182267" y="2244065"/>
            <a:ext cx="4286900" cy="1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1867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1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609585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9" name="Google Shape;159;p18"/>
          <p:cNvSpPr txBox="1"/>
          <p:nvPr/>
        </p:nvSpPr>
        <p:spPr>
          <a:xfrm>
            <a:off x="745462" y="737035"/>
            <a:ext cx="11000197" cy="5056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736582" indent="-609585">
              <a:spcBef>
                <a:spcPts val="1067"/>
              </a:spcBef>
            </a:pPr>
            <a:r>
              <a:rPr lang="pl-PL" sz="2667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PREFEROWANIE KONTRAKTÓW W NT I W KOLORY STARSZE</a:t>
            </a:r>
            <a:endParaRPr sz="2400"/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667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667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1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609585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36582" indent="-431789">
              <a:spcBef>
                <a:spcPts val="1067"/>
              </a:spcBef>
              <a:buClr>
                <a:srgbClr val="C3260C"/>
              </a:buClr>
              <a:buSzPts val="2100"/>
            </a:pPr>
            <a:endParaRPr sz="2933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0" name="Google Shape;16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01623" y="1961627"/>
            <a:ext cx="5346700" cy="149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49607" y="1847224"/>
            <a:ext cx="3657600" cy="177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76413" y="4483671"/>
            <a:ext cx="5321300" cy="104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56798" y="4067926"/>
            <a:ext cx="3670300" cy="17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EA08702-802C-8B04-5D26-4948A05FC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49" y="154348"/>
            <a:ext cx="4468051" cy="1324160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02B3B3F4-6B69-6DE1-8999-CC969D9F419D}"/>
              </a:ext>
            </a:extLst>
          </p:cNvPr>
          <p:cNvSpPr/>
          <p:nvPr/>
        </p:nvSpPr>
        <p:spPr>
          <a:xfrm>
            <a:off x="6127494" y="137713"/>
            <a:ext cx="259079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6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DED922F3-4829-563D-F760-A30EBD0B2E56}"/>
              </a:ext>
            </a:extLst>
          </p:cNvPr>
          <p:cNvSpPr/>
          <p:nvPr/>
        </p:nvSpPr>
        <p:spPr>
          <a:xfrm>
            <a:off x="8798771" y="906179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2DB581D-A46A-EB59-0A23-0077A664BEEF}"/>
              </a:ext>
            </a:extLst>
          </p:cNvPr>
          <p:cNvSpPr txBox="1"/>
          <p:nvPr/>
        </p:nvSpPr>
        <p:spPr>
          <a:xfrm>
            <a:off x="9630363" y="872909"/>
            <a:ext cx="20965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00B050"/>
                </a:solidFill>
              </a:rPr>
              <a:t>SOUTH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C9945F9-8F27-5A57-6DE9-ED14A18F6FCF}"/>
              </a:ext>
            </a:extLst>
          </p:cNvPr>
          <p:cNvSpPr txBox="1"/>
          <p:nvPr/>
        </p:nvSpPr>
        <p:spPr>
          <a:xfrm>
            <a:off x="1474466" y="2347241"/>
            <a:ext cx="920419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/>
              <a:t>Grasz w turnieju na maxy- </a:t>
            </a:r>
            <a:r>
              <a:rPr lang="pl-PL" sz="2400" dirty="0"/>
              <a:t>jaka jest Twoja decyzja z ręki </a:t>
            </a:r>
            <a:r>
              <a:rPr lang="pl-PL" sz="2400" b="1" i="1" dirty="0">
                <a:solidFill>
                  <a:srgbClr val="00B050"/>
                </a:solidFill>
              </a:rPr>
              <a:t>SOUTH</a:t>
            </a:r>
            <a:r>
              <a:rPr lang="pl-PL" sz="2400" dirty="0"/>
              <a:t>?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685F666-B459-8460-9F7A-FE76F802186F}"/>
              </a:ext>
            </a:extLst>
          </p:cNvPr>
          <p:cNvSpPr txBox="1"/>
          <p:nvPr/>
        </p:nvSpPr>
        <p:spPr>
          <a:xfrm>
            <a:off x="685800" y="3581400"/>
            <a:ext cx="99928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W grze na maxy bardzo ważną maksymą </a:t>
            </a:r>
            <a:r>
              <a:rPr lang="pl-PL" sz="2400" dirty="0"/>
              <a:t>jest to, że jeżeli da się zagrać kontrakt w BA to warto jest do niego dążyć- w grze na młodszy kolor musimy wziąć o wiele więcej lew, żeby przebić zapisy BA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400" b="1" dirty="0"/>
              <a:t>Przy równej ręce druga dama w kolorze przeciwnika to często niedoceniana wartość- </a:t>
            </a:r>
            <a:r>
              <a:rPr lang="pl-PL" sz="2400" dirty="0"/>
              <a:t>wystarczy, że u Partnera zastaniemy trzeci honor i wistujący najczęściej pójdzie w swój najdłuższy kolor wypuszczając lewę na starcie</a:t>
            </a:r>
          </a:p>
        </p:txBody>
      </p:sp>
    </p:spTree>
    <p:extLst>
      <p:ext uri="{BB962C8B-B14F-4D97-AF65-F5344CB8AC3E}">
        <p14:creationId xmlns:p14="http://schemas.microsoft.com/office/powerpoint/2010/main" val="287730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1642</Words>
  <Application>Microsoft Office PowerPoint</Application>
  <PresentationFormat>Panoramiczny</PresentationFormat>
  <Paragraphs>212</Paragraphs>
  <Slides>20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30" baseType="lpstr">
      <vt:lpstr>Aptos</vt:lpstr>
      <vt:lpstr>Aptos Display</vt:lpstr>
      <vt:lpstr>Arial</vt:lpstr>
      <vt:lpstr>Calibri</vt:lpstr>
      <vt:lpstr>Gill Sans MT</vt:lpstr>
      <vt:lpstr>Google Sans</vt:lpstr>
      <vt:lpstr>Proxima Nova</vt:lpstr>
      <vt:lpstr>Trebuchet MS</vt:lpstr>
      <vt:lpstr>Wingdings</vt:lpstr>
      <vt:lpstr>Motyw pakietu Office</vt:lpstr>
      <vt:lpstr>Prezentacja programu PowerPoint</vt:lpstr>
      <vt:lpstr>MAKSOWANIE</vt:lpstr>
      <vt:lpstr>PRZYKŁAD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Wróbel Michał</dc:creator>
  <cp:lastModifiedBy>Adam Krysa</cp:lastModifiedBy>
  <cp:revision>11</cp:revision>
  <dcterms:created xsi:type="dcterms:W3CDTF">2025-07-01T07:35:54Z</dcterms:created>
  <dcterms:modified xsi:type="dcterms:W3CDTF">2025-07-04T11:00:24Z</dcterms:modified>
</cp:coreProperties>
</file>