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1" r:id="rId4"/>
    <p:sldId id="262" r:id="rId5"/>
    <p:sldId id="265" r:id="rId6"/>
    <p:sldId id="263" r:id="rId7"/>
    <p:sldId id="264" r:id="rId8"/>
    <p:sldId id="266" r:id="rId9"/>
    <p:sldId id="267" r:id="rId10"/>
    <p:sldId id="268" r:id="rId11"/>
    <p:sldId id="269" r:id="rId12"/>
    <p:sldId id="270" r:id="rId13"/>
    <p:sldId id="259" r:id="rId14"/>
    <p:sldId id="260" r:id="rId15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401F0F-D6D4-4DB1-A086-83CD40F5C8B0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4F3A054-AD20-44EF-BABD-20F3C6766A65}">
      <dgm:prSet/>
      <dgm:spPr/>
      <dgm:t>
        <a:bodyPr/>
        <a:lstStyle/>
        <a:p>
          <a:pPr>
            <a:defRPr cap="all"/>
          </a:pPr>
          <a:r>
            <a:rPr lang="pl-PL" b="1" dirty="0"/>
            <a:t> szkolenie Drohiczyn 03.07-06.07.2025</a:t>
          </a:r>
          <a:endParaRPr lang="en-US" b="1" dirty="0"/>
        </a:p>
      </dgm:t>
    </dgm:pt>
    <dgm:pt modelId="{6E488D7F-762E-4648-9AA2-735D334A8630}" type="parTrans" cxnId="{371AABE2-FD54-4BC2-A4BD-A37BE872200C}">
      <dgm:prSet/>
      <dgm:spPr/>
      <dgm:t>
        <a:bodyPr/>
        <a:lstStyle/>
        <a:p>
          <a:endParaRPr lang="en-US"/>
        </a:p>
      </dgm:t>
    </dgm:pt>
    <dgm:pt modelId="{E411D231-62B3-408B-A3B4-AD55F26979BC}" type="sibTrans" cxnId="{371AABE2-FD54-4BC2-A4BD-A37BE872200C}">
      <dgm:prSet/>
      <dgm:spPr/>
      <dgm:t>
        <a:bodyPr/>
        <a:lstStyle/>
        <a:p>
          <a:endParaRPr lang="en-US"/>
        </a:p>
      </dgm:t>
    </dgm:pt>
    <dgm:pt modelId="{91575B45-16FB-4DC1-8ABC-648004E5D912}">
      <dgm:prSet/>
      <dgm:spPr>
        <a:blipFill rotWithShape="0">
          <a:blip xmlns:r="http://schemas.openxmlformats.org/officeDocument/2006/relationships" r:embed="rId1"/>
          <a:srcRect/>
          <a:stretch>
            <a:fillRect l="-39000" r="-39000"/>
          </a:stretch>
        </a:blipFill>
      </dgm:spPr>
      <dgm:t>
        <a:bodyPr/>
        <a:lstStyle/>
        <a:p>
          <a:pPr>
            <a:defRPr cap="all"/>
          </a:pPr>
          <a:r>
            <a:rPr lang="pl-PL" b="1" dirty="0"/>
            <a:t>SZTUKA GRY NA MAXY- JAK SKUTECZNIE ROZGRYWAĆ </a:t>
          </a:r>
          <a:endParaRPr lang="en-US" b="1" dirty="0"/>
        </a:p>
      </dgm:t>
    </dgm:pt>
    <dgm:pt modelId="{985822C9-322E-492B-B0A9-EB423F1D04C9}" type="parTrans" cxnId="{86AF8579-0B5C-42CE-8EE7-EBABB21D4024}">
      <dgm:prSet/>
      <dgm:spPr/>
      <dgm:t>
        <a:bodyPr/>
        <a:lstStyle/>
        <a:p>
          <a:endParaRPr lang="pl-PL"/>
        </a:p>
      </dgm:t>
    </dgm:pt>
    <dgm:pt modelId="{8D25045A-5864-4E38-8646-6ED2858FC47E}" type="sibTrans" cxnId="{86AF8579-0B5C-42CE-8EE7-EBABB21D4024}">
      <dgm:prSet/>
      <dgm:spPr/>
      <dgm:t>
        <a:bodyPr/>
        <a:lstStyle/>
        <a:p>
          <a:endParaRPr lang="pl-PL"/>
        </a:p>
      </dgm:t>
    </dgm:pt>
    <dgm:pt modelId="{7282F221-88FE-4D04-B750-42EB4B9C5443}" type="pres">
      <dgm:prSet presAssocID="{DD401F0F-D6D4-4DB1-A086-83CD40F5C8B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3AD3DFF-4F2B-4B85-B3B2-06B099FD0202}" type="pres">
      <dgm:prSet presAssocID="{74F3A054-AD20-44EF-BABD-20F3C6766A65}" presName="hierRoot1" presStyleCnt="0"/>
      <dgm:spPr/>
    </dgm:pt>
    <dgm:pt modelId="{6D6DE268-6C6E-4A80-AF18-2B7B6A4112B8}" type="pres">
      <dgm:prSet presAssocID="{74F3A054-AD20-44EF-BABD-20F3C6766A65}" presName="composite" presStyleCnt="0"/>
      <dgm:spPr/>
    </dgm:pt>
    <dgm:pt modelId="{E962C224-F2F3-4688-BE02-41AA35946638}" type="pres">
      <dgm:prSet presAssocID="{74F3A054-AD20-44EF-BABD-20F3C6766A65}" presName="background" presStyleLbl="node0" presStyleIdx="0" presStyleCnt="2"/>
      <dgm:spPr/>
    </dgm:pt>
    <dgm:pt modelId="{72806AEA-22A3-4895-87BD-0CE90CC5E5BE}" type="pres">
      <dgm:prSet presAssocID="{74F3A054-AD20-44EF-BABD-20F3C6766A65}" presName="text" presStyleLbl="fgAcc0" presStyleIdx="0" presStyleCnt="2">
        <dgm:presLayoutVars>
          <dgm:chPref val="3"/>
        </dgm:presLayoutVars>
      </dgm:prSet>
      <dgm:spPr/>
    </dgm:pt>
    <dgm:pt modelId="{6F0F9CFB-13F1-46A1-B61E-CD516828CB0F}" type="pres">
      <dgm:prSet presAssocID="{74F3A054-AD20-44EF-BABD-20F3C6766A65}" presName="hierChild2" presStyleCnt="0"/>
      <dgm:spPr/>
    </dgm:pt>
    <dgm:pt modelId="{B854D2B0-8458-42F7-AD67-A76D49C31889}" type="pres">
      <dgm:prSet presAssocID="{91575B45-16FB-4DC1-8ABC-648004E5D912}" presName="hierRoot1" presStyleCnt="0"/>
      <dgm:spPr/>
    </dgm:pt>
    <dgm:pt modelId="{28F6B39D-710A-4A63-AFE5-E82EEC9E7E82}" type="pres">
      <dgm:prSet presAssocID="{91575B45-16FB-4DC1-8ABC-648004E5D912}" presName="composite" presStyleCnt="0"/>
      <dgm:spPr/>
    </dgm:pt>
    <dgm:pt modelId="{72C185CE-3CCD-457F-A540-19CBFAA4DAD6}" type="pres">
      <dgm:prSet presAssocID="{91575B45-16FB-4DC1-8ABC-648004E5D912}" presName="background" presStyleLbl="node0" presStyleIdx="1" presStyleCnt="2"/>
      <dgm:spPr/>
    </dgm:pt>
    <dgm:pt modelId="{EFF9FEE5-D860-42CB-9662-D7EE72B6DA82}" type="pres">
      <dgm:prSet presAssocID="{91575B45-16FB-4DC1-8ABC-648004E5D912}" presName="text" presStyleLbl="fgAcc0" presStyleIdx="1" presStyleCnt="2">
        <dgm:presLayoutVars>
          <dgm:chPref val="3"/>
        </dgm:presLayoutVars>
      </dgm:prSet>
      <dgm:spPr/>
    </dgm:pt>
    <dgm:pt modelId="{B635BCD9-9611-4E53-9348-66214E5F2432}" type="pres">
      <dgm:prSet presAssocID="{91575B45-16FB-4DC1-8ABC-648004E5D912}" presName="hierChild2" presStyleCnt="0"/>
      <dgm:spPr/>
    </dgm:pt>
  </dgm:ptLst>
  <dgm:cxnLst>
    <dgm:cxn modelId="{9EF25554-56D1-4FCA-8AC6-529559986BDF}" type="presOf" srcId="{DD401F0F-D6D4-4DB1-A086-83CD40F5C8B0}" destId="{7282F221-88FE-4D04-B750-42EB4B9C5443}" srcOrd="0" destOrd="0" presId="urn:microsoft.com/office/officeart/2005/8/layout/hierarchy1"/>
    <dgm:cxn modelId="{86AF8579-0B5C-42CE-8EE7-EBABB21D4024}" srcId="{DD401F0F-D6D4-4DB1-A086-83CD40F5C8B0}" destId="{91575B45-16FB-4DC1-8ABC-648004E5D912}" srcOrd="1" destOrd="0" parTransId="{985822C9-322E-492B-B0A9-EB423F1D04C9}" sibTransId="{8D25045A-5864-4E38-8646-6ED2858FC47E}"/>
    <dgm:cxn modelId="{FE285790-4EE4-483D-9D1F-26333BE32835}" type="presOf" srcId="{74F3A054-AD20-44EF-BABD-20F3C6766A65}" destId="{72806AEA-22A3-4895-87BD-0CE90CC5E5BE}" srcOrd="0" destOrd="0" presId="urn:microsoft.com/office/officeart/2005/8/layout/hierarchy1"/>
    <dgm:cxn modelId="{7440CDCD-FB70-401E-89DC-442BF5D1EDED}" type="presOf" srcId="{91575B45-16FB-4DC1-8ABC-648004E5D912}" destId="{EFF9FEE5-D860-42CB-9662-D7EE72B6DA82}" srcOrd="0" destOrd="0" presId="urn:microsoft.com/office/officeart/2005/8/layout/hierarchy1"/>
    <dgm:cxn modelId="{371AABE2-FD54-4BC2-A4BD-A37BE872200C}" srcId="{DD401F0F-D6D4-4DB1-A086-83CD40F5C8B0}" destId="{74F3A054-AD20-44EF-BABD-20F3C6766A65}" srcOrd="0" destOrd="0" parTransId="{6E488D7F-762E-4648-9AA2-735D334A8630}" sibTransId="{E411D231-62B3-408B-A3B4-AD55F26979BC}"/>
    <dgm:cxn modelId="{CB6C3E30-18D2-4D4F-B975-96F50AA75A9A}" type="presParOf" srcId="{7282F221-88FE-4D04-B750-42EB4B9C5443}" destId="{53AD3DFF-4F2B-4B85-B3B2-06B099FD0202}" srcOrd="0" destOrd="0" presId="urn:microsoft.com/office/officeart/2005/8/layout/hierarchy1"/>
    <dgm:cxn modelId="{760E4932-63E4-407B-B640-C720F9C8E67C}" type="presParOf" srcId="{53AD3DFF-4F2B-4B85-B3B2-06B099FD0202}" destId="{6D6DE268-6C6E-4A80-AF18-2B7B6A4112B8}" srcOrd="0" destOrd="0" presId="urn:microsoft.com/office/officeart/2005/8/layout/hierarchy1"/>
    <dgm:cxn modelId="{7C7CA24B-2ABC-424B-AA53-2BAD9E337612}" type="presParOf" srcId="{6D6DE268-6C6E-4A80-AF18-2B7B6A4112B8}" destId="{E962C224-F2F3-4688-BE02-41AA35946638}" srcOrd="0" destOrd="0" presId="urn:microsoft.com/office/officeart/2005/8/layout/hierarchy1"/>
    <dgm:cxn modelId="{ECDA1D13-8FEA-4506-95BB-C04AE37A2C5B}" type="presParOf" srcId="{6D6DE268-6C6E-4A80-AF18-2B7B6A4112B8}" destId="{72806AEA-22A3-4895-87BD-0CE90CC5E5BE}" srcOrd="1" destOrd="0" presId="urn:microsoft.com/office/officeart/2005/8/layout/hierarchy1"/>
    <dgm:cxn modelId="{3C3E26F7-6906-4B7D-8652-D0A259A65017}" type="presParOf" srcId="{53AD3DFF-4F2B-4B85-B3B2-06B099FD0202}" destId="{6F0F9CFB-13F1-46A1-B61E-CD516828CB0F}" srcOrd="1" destOrd="0" presId="urn:microsoft.com/office/officeart/2005/8/layout/hierarchy1"/>
    <dgm:cxn modelId="{536EDBDA-5B23-4C34-977A-24DC3E523D80}" type="presParOf" srcId="{7282F221-88FE-4D04-B750-42EB4B9C5443}" destId="{B854D2B0-8458-42F7-AD67-A76D49C31889}" srcOrd="1" destOrd="0" presId="urn:microsoft.com/office/officeart/2005/8/layout/hierarchy1"/>
    <dgm:cxn modelId="{8D60CB42-0D55-4E7C-8441-4430F1DF18B3}" type="presParOf" srcId="{B854D2B0-8458-42F7-AD67-A76D49C31889}" destId="{28F6B39D-710A-4A63-AFE5-E82EEC9E7E82}" srcOrd="0" destOrd="0" presId="urn:microsoft.com/office/officeart/2005/8/layout/hierarchy1"/>
    <dgm:cxn modelId="{70E424B4-A12A-47BC-A956-49931542FB9D}" type="presParOf" srcId="{28F6B39D-710A-4A63-AFE5-E82EEC9E7E82}" destId="{72C185CE-3CCD-457F-A540-19CBFAA4DAD6}" srcOrd="0" destOrd="0" presId="urn:microsoft.com/office/officeart/2005/8/layout/hierarchy1"/>
    <dgm:cxn modelId="{52DECA49-10E3-48F3-971C-06EB7A08B389}" type="presParOf" srcId="{28F6B39D-710A-4A63-AFE5-E82EEC9E7E82}" destId="{EFF9FEE5-D860-42CB-9662-D7EE72B6DA82}" srcOrd="1" destOrd="0" presId="urn:microsoft.com/office/officeart/2005/8/layout/hierarchy1"/>
    <dgm:cxn modelId="{63682C8F-2EF4-42C8-9D13-B53E86F8DE79}" type="presParOf" srcId="{B854D2B0-8458-42F7-AD67-A76D49C31889}" destId="{B635BCD9-9611-4E53-9348-66214E5F243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62C224-F2F3-4688-BE02-41AA35946638}">
      <dsp:nvSpPr>
        <dsp:cNvPr id="0" name=""/>
        <dsp:cNvSpPr/>
      </dsp:nvSpPr>
      <dsp:spPr>
        <a:xfrm>
          <a:off x="1333" y="110983"/>
          <a:ext cx="4682211" cy="29732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806AEA-22A3-4895-87BD-0CE90CC5E5BE}">
      <dsp:nvSpPr>
        <dsp:cNvPr id="0" name=""/>
        <dsp:cNvSpPr/>
      </dsp:nvSpPr>
      <dsp:spPr>
        <a:xfrm>
          <a:off x="521579" y="605216"/>
          <a:ext cx="4682211" cy="29732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pl-PL" sz="4400" b="1" kern="1200" dirty="0"/>
            <a:t> szkolenie Drohiczyn 03.07-06.07.2025</a:t>
          </a:r>
          <a:endParaRPr lang="en-US" sz="4400" b="1" kern="1200" dirty="0"/>
        </a:p>
      </dsp:txBody>
      <dsp:txXfrm>
        <a:off x="608661" y="692298"/>
        <a:ext cx="4508047" cy="2799040"/>
      </dsp:txXfrm>
    </dsp:sp>
    <dsp:sp modelId="{72C185CE-3CCD-457F-A540-19CBFAA4DAD6}">
      <dsp:nvSpPr>
        <dsp:cNvPr id="0" name=""/>
        <dsp:cNvSpPr/>
      </dsp:nvSpPr>
      <dsp:spPr>
        <a:xfrm>
          <a:off x="5724037" y="110983"/>
          <a:ext cx="4682211" cy="29732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F9FEE5-D860-42CB-9662-D7EE72B6DA82}">
      <dsp:nvSpPr>
        <dsp:cNvPr id="0" name=""/>
        <dsp:cNvSpPr/>
      </dsp:nvSpPr>
      <dsp:spPr>
        <a:xfrm>
          <a:off x="6244283" y="605216"/>
          <a:ext cx="4682211" cy="2973204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rcRect/>
          <a:stretch>
            <a:fillRect l="-39000" r="-39000"/>
          </a:stretch>
        </a:blip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pl-PL" sz="4400" b="1" kern="1200" dirty="0"/>
            <a:t>SZTUKA GRY NA MAXY- JAK SKUTECZNIE ROZGRYWAĆ </a:t>
          </a:r>
          <a:endParaRPr lang="en-US" sz="4400" b="1" kern="1200" dirty="0"/>
        </a:p>
      </dsp:txBody>
      <dsp:txXfrm>
        <a:off x="6331365" y="692298"/>
        <a:ext cx="4508047" cy="27990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AF90E95-E186-6441-9729-C5DDE18682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4C14C82-494F-1FA8-08FE-40D0E6E375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2F8F11A-C267-F6BC-C886-1C30AF307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16D69-0A2B-4510-84A9-6CF6630BC70A}" type="datetimeFigureOut">
              <a:rPr lang="pl-PL" smtClean="0"/>
              <a:t>05.07.2025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529B74C-3618-5251-EACB-5A93C04DA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01AE94E-05FA-238C-CF42-4F7D6E390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5A0FE-8050-4B40-B3E0-044174CFEF7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53698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D7AEDD0-1AFB-B775-86F2-6BBBC2FC4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F8B89129-87DE-7AF0-F031-D995EC7536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88F722A-4ADE-A408-D820-EF3430EE7C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16D69-0A2B-4510-84A9-6CF6630BC70A}" type="datetimeFigureOut">
              <a:rPr lang="pl-PL" smtClean="0"/>
              <a:t>05.07.2025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4BA997C-751C-09E1-885D-7A8230E46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0448C15-A4FE-38B2-841D-6A32ACABA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5A0FE-8050-4B40-B3E0-044174CFEF7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08741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E2CFCD94-7D26-EBDD-9ED2-3B0985C60E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24AB575D-9650-AE7A-35AA-D60D6F802C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90B3B4B-483F-128B-0713-D3D3070989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16D69-0A2B-4510-84A9-6CF6630BC70A}" type="datetimeFigureOut">
              <a:rPr lang="pl-PL" smtClean="0"/>
              <a:t>05.07.2025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58F3DB1-31E5-2DD1-3CBD-A464F7005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8BB7AFD-CD19-C230-636E-137CA8DE5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5A0FE-8050-4B40-B3E0-044174CFEF7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51935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25B20CD-4B11-24E7-45FB-5EE25FDFD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989B042-0B29-1523-EFE8-9E97983451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A574B6E-D356-92A9-C43E-F1114A8A25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16D69-0A2B-4510-84A9-6CF6630BC70A}" type="datetimeFigureOut">
              <a:rPr lang="pl-PL" smtClean="0"/>
              <a:t>05.07.2025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76AEF86-EEA2-29EA-B6D3-D93515E0B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82AB3BC-9519-1387-FC3D-543E19EFA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5A0FE-8050-4B40-B3E0-044174CFEF7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24780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9DC0243-F0AF-0E39-6E51-B8E81158C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760F202-53FF-C9D4-C0F5-ACE85A7D6E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32B179F-DBAA-7B32-9033-95B7528B7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16D69-0A2B-4510-84A9-6CF6630BC70A}" type="datetimeFigureOut">
              <a:rPr lang="pl-PL" smtClean="0"/>
              <a:t>05.07.2025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85E5008-B4BF-ACC3-EEC0-2E6352DD0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8FE572F-75F9-8B31-AA5B-66E750FE3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5A0FE-8050-4B40-B3E0-044174CFEF7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83102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AE81E5E-98F3-8A6C-481A-0F19D0FA9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6EC0453-E1C5-4F70-1D29-7DEE332E60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F2EE370C-09DA-53D1-015C-596177AA74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B909FF4-853D-0257-75E6-30D24BCB9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16D69-0A2B-4510-84A9-6CF6630BC70A}" type="datetimeFigureOut">
              <a:rPr lang="pl-PL" smtClean="0"/>
              <a:t>05.07.2025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9CC80AF7-F7C3-49B8-9283-7E9751A3C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83D15FD0-F54A-EACC-AC24-BE5AAA4CD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5A0FE-8050-4B40-B3E0-044174CFEF7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56958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BDA57EB-95A6-087C-9E9B-2988258539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222137B-5E92-63CE-0790-05A1846D82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4D53FB5A-B390-6979-F784-E7524527C5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9F8297DA-0629-E0C2-3E0F-3D080CC232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114D2AD1-F5E7-D2ED-7AC6-A4C31D3E85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72E04696-A991-1770-14B9-17213B16F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16D69-0A2B-4510-84A9-6CF6630BC70A}" type="datetimeFigureOut">
              <a:rPr lang="pl-PL" smtClean="0"/>
              <a:t>05.07.2025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795B6324-A92C-668E-C9EE-937375F60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458AC36E-62E3-85A4-C793-C02D9C304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5A0FE-8050-4B40-B3E0-044174CFEF7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49061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10F121C-380F-04F2-BBCC-A97F4CEE3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0784D616-3D34-C389-D9DE-B453256A7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16D69-0A2B-4510-84A9-6CF6630BC70A}" type="datetimeFigureOut">
              <a:rPr lang="pl-PL" smtClean="0"/>
              <a:t>05.07.2025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195B8CE6-24A4-4E8E-71A5-4EFC2B61B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5FD9607D-1467-F9BB-89A1-29293BAE9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5A0FE-8050-4B40-B3E0-044174CFEF7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85541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5CD2CC5A-A6B5-D67F-33BC-0D09E21CE4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16D69-0A2B-4510-84A9-6CF6630BC70A}" type="datetimeFigureOut">
              <a:rPr lang="pl-PL" smtClean="0"/>
              <a:t>05.07.2025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54B1A48B-3BAF-2BB5-930A-2B7E4FA87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F23D7565-4BE2-21A6-D004-0DAC957EA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5A0FE-8050-4B40-B3E0-044174CFEF7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63182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5D2890-EEC0-1D07-BD8C-324B6E71D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6ABA336-0E66-BCF7-8D00-1975071A9C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1F6DB784-78C7-503A-FDFF-4D5F1E57C1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9049889-65AB-6C5A-AEE9-41047E06F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16D69-0A2B-4510-84A9-6CF6630BC70A}" type="datetimeFigureOut">
              <a:rPr lang="pl-PL" smtClean="0"/>
              <a:t>05.07.2025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592F87C-3B1C-4826-46B7-9D148AC11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C3611BB1-8A80-D0A1-51C0-8A7B7586C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5A0FE-8050-4B40-B3E0-044174CFEF7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56443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6339410-542D-D222-943E-CF4AC9A64D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7D3473F1-C380-49FB-9E1D-F6A5B533E6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E70839AF-E57C-CFF1-04FE-141C52C235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D9755396-6B15-94FB-5F8F-1DA73E366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16D69-0A2B-4510-84A9-6CF6630BC70A}" type="datetimeFigureOut">
              <a:rPr lang="pl-PL" smtClean="0"/>
              <a:t>05.07.2025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B2E0606D-5EEA-D21C-4247-EADA4BE67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83F24C6E-10EF-03CF-AFE2-340925EAA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5A0FE-8050-4B40-B3E0-044174CFEF7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29202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F4EBEBB1-78CB-3029-9791-63A25E868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BA0E20D-22CE-39BB-C3EB-CD5E715005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8293725-8228-7EE3-7F49-0F8924BF9E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CD16D69-0A2B-4510-84A9-6CF6630BC70A}" type="datetimeFigureOut">
              <a:rPr lang="pl-PL" smtClean="0"/>
              <a:t>05.07.2025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8BA1E06-0B7B-FDC9-97B3-FA1C47D22F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ED85596-2DD4-4DE3-48A6-0B19EF8E7E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E75A0FE-8050-4B40-B3E0-044174CFEF7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0192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search?sca_esv=63773c6ec55f374f&amp;cs=0&amp;q=analiza+uk%C5%82adu+kart&amp;sa=X&amp;ved=2ahUKEwjBl-uwnaOOAxXZcvEDHexiLu4QxccNegQIAhAC&amp;mstk=AUtExfDEAXmIsLdxw0DIiDBnI3_X1NEWeo9BNzgYBY1iKHPfmewtOlT8Ui3WtgFBAjqXYf5FHSLTkHfHYoHKa8jqa8XtOCpZtvvwLPeQbaI9eLvwzdgrqEqFDI-zGRbxYb1vShsq8wFMkjaHzO2jOAwbDqq9W52b1w9m_rPSRQn5BSL5uRM&amp;csui=3" TargetMode="External"/><Relationship Id="rId2" Type="http://schemas.openxmlformats.org/officeDocument/2006/relationships/hyperlink" Target="https://www.google.com/search?sca_esv=63773c6ec55f374f&amp;cs=0&amp;q=liczenie+lew&amp;sa=X&amp;ved=2ahUKEwjBl-uwnaOOAxXZcvEDHexiLu4QxccNegQIAhAB&amp;mstk=AUtExfDEAXmIsLdxw0DIiDBnI3_X1NEWeo9BNzgYBY1iKHPfmewtOlT8Ui3WtgFBAjqXYf5FHSLTkHfHYoHKa8jqa8XtOCpZtvvwLPeQbaI9eLvwzdgrqEqFDI-zGRbxYb1vShsq8wFMkjaHzO2jOAwbDqq9W52b1w9m_rPSRQn5BSL5uRM&amp;csui=3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google.com/search?sca_esv=63773c6ec55f374f&amp;cs=0&amp;q=wykorzystanie+kolor%C3%B3w&amp;sa=X&amp;ved=2ahUKEwjBl-uwnaOOAxXZcvEDHexiLu4QxccNegQIAhAD&amp;mstk=AUtExfDEAXmIsLdxw0DIiDBnI3_X1NEWeo9BNzgYBY1iKHPfmewtOlT8Ui3WtgFBAjqXYf5FHSLTkHfHYoHKa8jqa8XtOCpZtvvwLPeQbaI9eLvwzdgrqEqFDI-zGRbxYb1vShsq8wFMkjaHzO2jOAwbDqq9W52b1w9m_rPSRQn5BSL5uRM&amp;csui=3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4FBFB7DC-BA09-8481-D1CA-0B4F4CEAC993}"/>
              </a:ext>
            </a:extLst>
          </p:cNvPr>
          <p:cNvSpPr txBox="1"/>
          <p:nvPr/>
        </p:nvSpPr>
        <p:spPr>
          <a:xfrm>
            <a:off x="1698171" y="261581"/>
            <a:ext cx="8018009" cy="26402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3300" dirty="0">
              <a:solidFill>
                <a:srgbClr val="7030A0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pole tekstowe 2">
            <a:extLst>
              <a:ext uri="{FF2B5EF4-FFF2-40B4-BE49-F238E27FC236}">
                <a16:creationId xmlns:a16="http://schemas.microsoft.com/office/drawing/2014/main" id="{1D028D81-672C-E330-1E88-2F23202EDC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37406010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824386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FB1758AE-D373-50C6-5639-2134FE7A88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9782" y="2253343"/>
            <a:ext cx="16002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Obraz 2">
            <a:extLst>
              <a:ext uri="{FF2B5EF4-FFF2-40B4-BE49-F238E27FC236}">
                <a16:creationId xmlns:a16="http://schemas.microsoft.com/office/drawing/2014/main" id="{DF0CF311-B63D-E67D-860E-8D81332058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005" y="138605"/>
            <a:ext cx="3741983" cy="1839724"/>
          </a:xfrm>
          <a:prstGeom prst="rect">
            <a:avLst/>
          </a:prstGeom>
        </p:spPr>
      </p:pic>
      <p:sp>
        <p:nvSpPr>
          <p:cNvPr id="4" name="Prostokąt 3">
            <a:extLst>
              <a:ext uri="{FF2B5EF4-FFF2-40B4-BE49-F238E27FC236}">
                <a16:creationId xmlns:a16="http://schemas.microsoft.com/office/drawing/2014/main" id="{28599094-AB84-0756-5B1A-A5522F63BBF1}"/>
              </a:ext>
            </a:extLst>
          </p:cNvPr>
          <p:cNvSpPr/>
          <p:nvPr/>
        </p:nvSpPr>
        <p:spPr>
          <a:xfrm>
            <a:off x="9267611" y="2133581"/>
            <a:ext cx="2797631" cy="1839724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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kumimoji="0" lang="pl-PL" sz="2800" b="1" i="0" u="none" strike="noStrike" kern="0" cap="none" spc="0" normalizeH="0" baseline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3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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kumimoji="0" lang="pl-PL" sz="2800" b="1" i="0" u="none" strike="noStrike" kern="0" cap="none" spc="0" normalizeH="0" baseline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8 6 4 2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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A K D 10 8 3</a:t>
            </a:r>
            <a:b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</a:b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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kumimoji="0" lang="pl-PL" sz="2800" b="1" i="0" u="none" strike="noStrike" kern="0" cap="none" spc="0" normalizeH="0" baseline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10 6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DA441120-959C-78CB-7D21-87F5DB723ECB}"/>
              </a:ext>
            </a:extLst>
          </p:cNvPr>
          <p:cNvSpPr/>
          <p:nvPr/>
        </p:nvSpPr>
        <p:spPr>
          <a:xfrm>
            <a:off x="6632154" y="276111"/>
            <a:ext cx="2635457" cy="1839724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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K W 9 4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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A 3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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W 7 6 5</a:t>
            </a:r>
            <a:b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</a:b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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K </a:t>
            </a:r>
            <a:r>
              <a:rPr lang="pl-PL" sz="28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W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4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296D0ADB-8607-155C-EAB3-1C9997DFF8D3}"/>
              </a:ext>
            </a:extLst>
          </p:cNvPr>
          <p:cNvSpPr/>
          <p:nvPr/>
        </p:nvSpPr>
        <p:spPr>
          <a:xfrm>
            <a:off x="6632154" y="3991051"/>
            <a:ext cx="2635457" cy="1839724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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10</a:t>
            </a:r>
            <a:r>
              <a:rPr kumimoji="0" lang="pl-PL" sz="2800" b="1" i="0" u="none" strike="noStrike" kern="0" cap="none" spc="0" normalizeH="0" baseline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8 6 2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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kumimoji="0" lang="pl-PL" sz="2800" b="1" i="0" u="none" strike="noStrike" kern="0" cap="none" spc="0" normalizeH="0" baseline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K D 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10 9 7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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4 2</a:t>
            </a:r>
            <a:b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</a:b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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kumimoji="0" lang="pl-PL" sz="2800" b="1" i="0" u="none" strike="noStrike" kern="0" cap="none" spc="0" normalizeH="0" baseline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A 8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C558392B-3BA5-C0B4-7EAD-9E806FC9C1F0}"/>
              </a:ext>
            </a:extLst>
          </p:cNvPr>
          <p:cNvSpPr/>
          <p:nvPr/>
        </p:nvSpPr>
        <p:spPr>
          <a:xfrm>
            <a:off x="3996696" y="2133581"/>
            <a:ext cx="2635457" cy="1839724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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kumimoji="0" lang="pl-PL" sz="2800" b="1" i="0" u="none" strike="noStrike" kern="0" cap="none" spc="0" normalizeH="0" baseline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A D 7 5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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W 5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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9</a:t>
            </a:r>
            <a:b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</a:b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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D 9</a:t>
            </a:r>
            <a:r>
              <a:rPr lang="pl-PL" sz="28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7 5 3 2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61466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440EDE8D-7295-3CFC-4454-416F8FCA9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202" y="94974"/>
            <a:ext cx="4372798" cy="1932130"/>
          </a:xfrm>
          <a:prstGeom prst="rect">
            <a:avLst/>
          </a:prstGeom>
        </p:spPr>
      </p:pic>
      <p:pic>
        <p:nvPicPr>
          <p:cNvPr id="4098" name="Picture 2">
            <a:extLst>
              <a:ext uri="{FF2B5EF4-FFF2-40B4-BE49-F238E27FC236}">
                <a16:creationId xmlns:a16="http://schemas.microsoft.com/office/drawing/2014/main" id="{014B48B9-CAD3-249F-1BC2-B0C5624E30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2" y="2011956"/>
            <a:ext cx="16002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rostokąt 3">
            <a:extLst>
              <a:ext uri="{FF2B5EF4-FFF2-40B4-BE49-F238E27FC236}">
                <a16:creationId xmlns:a16="http://schemas.microsoft.com/office/drawing/2014/main" id="{B30E997E-5C54-33BC-512E-E182B9FEC61A}"/>
              </a:ext>
            </a:extLst>
          </p:cNvPr>
          <p:cNvSpPr/>
          <p:nvPr/>
        </p:nvSpPr>
        <p:spPr>
          <a:xfrm>
            <a:off x="9357341" y="1907342"/>
            <a:ext cx="2635457" cy="1839724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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kumimoji="0" lang="pl-PL" sz="2800" b="1" i="0" u="none" strike="noStrike" kern="0" cap="none" spc="0" normalizeH="0" baseline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----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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W 8 7 3</a:t>
            </a:r>
            <a:r>
              <a:rPr lang="pl-PL" sz="28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2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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10 7 4</a:t>
            </a:r>
            <a:b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</a:b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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kumimoji="0" lang="pl-PL" sz="2800" b="1" i="0" u="none" strike="noStrike" kern="0" cap="none" spc="0" normalizeH="0" baseline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A </a:t>
            </a:r>
            <a:r>
              <a:rPr lang="pl-PL" sz="28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K D 9 5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54308476-84D9-D1EE-43A5-38D3ABF898A5}"/>
              </a:ext>
            </a:extLst>
          </p:cNvPr>
          <p:cNvSpPr/>
          <p:nvPr/>
        </p:nvSpPr>
        <p:spPr>
          <a:xfrm>
            <a:off x="4778271" y="1907342"/>
            <a:ext cx="2635457" cy="1839724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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kumimoji="0" lang="pl-PL" sz="2800" b="1" i="0" u="none" strike="noStrike" kern="0" cap="none" spc="0" normalizeH="0" baseline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A 5 4 </a:t>
            </a:r>
            <a:r>
              <a:rPr lang="pl-PL" sz="28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2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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A 9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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A D W 3</a:t>
            </a:r>
            <a:b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</a:b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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W 10 3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</p:txBody>
      </p:sp>
      <p:sp>
        <p:nvSpPr>
          <p:cNvPr id="6" name="Strzałka: kolista 5">
            <a:extLst>
              <a:ext uri="{FF2B5EF4-FFF2-40B4-BE49-F238E27FC236}">
                <a16:creationId xmlns:a16="http://schemas.microsoft.com/office/drawing/2014/main" id="{AF9D6753-1EBF-FB87-F32C-03C8E08667B4}"/>
              </a:ext>
            </a:extLst>
          </p:cNvPr>
          <p:cNvSpPr/>
          <p:nvPr/>
        </p:nvSpPr>
        <p:spPr>
          <a:xfrm rot="8530987">
            <a:off x="7222864" y="2961824"/>
            <a:ext cx="983290" cy="1300664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5996637"/>
              <a:gd name="adj5" fmla="val 1250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2702F41A-60A9-CB7E-1782-0D5DCF0B3BDA}"/>
              </a:ext>
            </a:extLst>
          </p:cNvPr>
          <p:cNvSpPr txBox="1"/>
          <p:nvPr/>
        </p:nvSpPr>
        <p:spPr>
          <a:xfrm>
            <a:off x="8180921" y="3835086"/>
            <a:ext cx="64144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l-PL" sz="1800" b="1" dirty="0">
                <a:solidFill>
                  <a:srgbClr val="222222"/>
                </a:solidFill>
                <a:latin typeface="Gill Sans MT" panose="020B0502020104020203" pitchFamily="34" charset="-18"/>
              </a:rPr>
              <a:t>D</a:t>
            </a:r>
            <a:r>
              <a:rPr lang="pl-PL" sz="1800" dirty="0">
                <a:solidFill>
                  <a:srgbClr val="222222"/>
                </a:solidFill>
                <a:latin typeface="Gill Sans MT" panose="020B0502020104020203" pitchFamily="34" charset="-18"/>
              </a:rPr>
              <a:t>♠ </a:t>
            </a:r>
            <a:endParaRPr lang="pl-PL" dirty="0"/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7C8FBE1A-C63A-CC31-8BB3-9F9E968FCC69}"/>
              </a:ext>
            </a:extLst>
          </p:cNvPr>
          <p:cNvSpPr txBox="1"/>
          <p:nvPr/>
        </p:nvSpPr>
        <p:spPr>
          <a:xfrm>
            <a:off x="1485047" y="4650279"/>
            <a:ext cx="8708572" cy="193899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l-PL" sz="2000" b="1" dirty="0"/>
              <a:t>Zastanów się nad paroma aspektami :</a:t>
            </a:r>
            <a:endParaRPr lang="pl-PL" sz="2000" dirty="0"/>
          </a:p>
          <a:p>
            <a:endParaRPr lang="pl-PL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000" b="1" dirty="0"/>
              <a:t>Czy grasz </a:t>
            </a:r>
            <a:r>
              <a:rPr lang="pl-PL" sz="2000" dirty="0"/>
              <a:t>popularny kontrakt na sali </a:t>
            </a:r>
            <a:r>
              <a:rPr lang="pl-PL" sz="2000" b="1" dirty="0"/>
              <a:t>?</a:t>
            </a:r>
            <a:endParaRPr lang="pl-PL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000" b="1" dirty="0"/>
              <a:t>Ile lew potrzebujesz </a:t>
            </a:r>
            <a:r>
              <a:rPr lang="pl-PL" sz="2000" dirty="0"/>
              <a:t>do osiągnięcia dobrego rezultatu? Czy jest to od czegoś zależne?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000" b="1" dirty="0"/>
              <a:t>Jaki masz plan </a:t>
            </a:r>
            <a:r>
              <a:rPr lang="pl-PL" sz="2000" dirty="0"/>
              <a:t>na rozgrywkę</a:t>
            </a:r>
            <a:r>
              <a:rPr lang="pl-PL" sz="2000" b="1" dirty="0"/>
              <a:t>?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16454411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69FCC195-91A8-8853-E07C-8C88EB334F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89" y="-24788"/>
            <a:ext cx="3797044" cy="193213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E0C02A2-ADB0-85E3-FA36-CFDF7DFF95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7647" y="2011956"/>
            <a:ext cx="16002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rostokąt 3">
            <a:extLst>
              <a:ext uri="{FF2B5EF4-FFF2-40B4-BE49-F238E27FC236}">
                <a16:creationId xmlns:a16="http://schemas.microsoft.com/office/drawing/2014/main" id="{A29ED4F1-DE55-2AA5-6952-F5E341DEC78E}"/>
              </a:ext>
            </a:extLst>
          </p:cNvPr>
          <p:cNvSpPr/>
          <p:nvPr/>
        </p:nvSpPr>
        <p:spPr>
          <a:xfrm>
            <a:off x="9445476" y="1907342"/>
            <a:ext cx="2635457" cy="1839724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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kumimoji="0" lang="pl-PL" sz="2800" b="1" i="0" u="none" strike="noStrike" kern="0" cap="none" spc="0" normalizeH="0" baseline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----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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W 8 7 3</a:t>
            </a:r>
            <a:r>
              <a:rPr lang="pl-PL" sz="28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2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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10 7 4</a:t>
            </a:r>
            <a:b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</a:b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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kumimoji="0" lang="pl-PL" sz="2800" b="1" i="0" u="none" strike="noStrike" kern="0" cap="none" spc="0" normalizeH="0" baseline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A </a:t>
            </a:r>
            <a:r>
              <a:rPr lang="pl-PL" sz="28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K D 9 5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5BED3AEA-8228-EDD5-B594-4DD9F15766D7}"/>
              </a:ext>
            </a:extLst>
          </p:cNvPr>
          <p:cNvSpPr/>
          <p:nvPr/>
        </p:nvSpPr>
        <p:spPr>
          <a:xfrm>
            <a:off x="4174562" y="1892194"/>
            <a:ext cx="2635457" cy="1839724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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kumimoji="0" lang="pl-PL" sz="2800" b="1" i="0" u="none" strike="noStrike" kern="0" cap="none" spc="0" normalizeH="0" baseline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A 5 4 </a:t>
            </a:r>
            <a:r>
              <a:rPr lang="pl-PL" sz="28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2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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A 9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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A D W 3</a:t>
            </a:r>
            <a:b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</a:b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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W 10 3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A086D246-5847-C43B-3ECA-45D882C3AE70}"/>
              </a:ext>
            </a:extLst>
          </p:cNvPr>
          <p:cNvSpPr/>
          <p:nvPr/>
        </p:nvSpPr>
        <p:spPr>
          <a:xfrm>
            <a:off x="6810019" y="67618"/>
            <a:ext cx="2635457" cy="1839724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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W 10</a:t>
            </a:r>
            <a:r>
              <a:rPr lang="pl-PL" sz="28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9 8 3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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kumimoji="0" lang="pl-PL" sz="2800" b="1" i="0" u="none" strike="noStrike" kern="0" cap="none" spc="0" normalizeH="0" baseline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K 10 6 5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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8 2</a:t>
            </a:r>
            <a:b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</a:b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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kumimoji="0" lang="pl-PL" sz="2800" b="1" i="0" u="none" strike="noStrike" kern="0" cap="none" spc="0" normalizeH="0" baseline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7 4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88034A3-9050-CE28-7EE3-1CE7E106925D}"/>
              </a:ext>
            </a:extLst>
          </p:cNvPr>
          <p:cNvSpPr/>
          <p:nvPr/>
        </p:nvSpPr>
        <p:spPr>
          <a:xfrm>
            <a:off x="6810019" y="3747066"/>
            <a:ext cx="2635457" cy="1839724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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K D 7 6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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kumimoji="0" lang="pl-PL" sz="2800" b="1" i="0" u="none" strike="noStrike" kern="0" cap="none" spc="0" normalizeH="0" baseline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D 4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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K 9 6 5</a:t>
            </a:r>
            <a:b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</a:b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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kumimoji="0" lang="pl-PL" sz="2800" b="1" i="0" u="none" strike="noStrike" kern="0" cap="none" spc="0" normalizeH="0" baseline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8 6 2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23244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id="{CB85EF04-15E6-8035-9C23-610D400235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057" y="195421"/>
            <a:ext cx="4027713" cy="1979347"/>
          </a:xfrm>
          <a:prstGeom prst="rect">
            <a:avLst/>
          </a:prstGeom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A7429279-9D8D-D79E-9C97-AC8BC74DBF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1043" y="384994"/>
            <a:ext cx="16002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rostokąt 5">
            <a:extLst>
              <a:ext uri="{FF2B5EF4-FFF2-40B4-BE49-F238E27FC236}">
                <a16:creationId xmlns:a16="http://schemas.microsoft.com/office/drawing/2014/main" id="{0545AAC3-6210-766E-636B-3A596ABE0507}"/>
              </a:ext>
            </a:extLst>
          </p:cNvPr>
          <p:cNvSpPr/>
          <p:nvPr/>
        </p:nvSpPr>
        <p:spPr>
          <a:xfrm>
            <a:off x="9350823" y="265232"/>
            <a:ext cx="2656120" cy="1839724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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K W 9 6 5 4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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----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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10 8 6 3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</a:t>
            </a:r>
            <a:b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</a:b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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10 3 2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38DD763E-7CED-A86B-E48D-3BE386D71E90}"/>
              </a:ext>
            </a:extLst>
          </p:cNvPr>
          <p:cNvSpPr/>
          <p:nvPr/>
        </p:nvSpPr>
        <p:spPr>
          <a:xfrm>
            <a:off x="4735282" y="265232"/>
            <a:ext cx="2656120" cy="1839724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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D 10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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A W 5 4 2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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A K 5 2</a:t>
            </a:r>
            <a:b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</a:b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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A 7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</p:txBody>
      </p:sp>
      <p:sp>
        <p:nvSpPr>
          <p:cNvPr id="8" name="Strzałka: kolista 7">
            <a:extLst>
              <a:ext uri="{FF2B5EF4-FFF2-40B4-BE49-F238E27FC236}">
                <a16:creationId xmlns:a16="http://schemas.microsoft.com/office/drawing/2014/main" id="{5E1AED24-F0CA-F610-699B-79E3D0330DE6}"/>
              </a:ext>
            </a:extLst>
          </p:cNvPr>
          <p:cNvSpPr/>
          <p:nvPr/>
        </p:nvSpPr>
        <p:spPr>
          <a:xfrm rot="8530987">
            <a:off x="7215468" y="1349955"/>
            <a:ext cx="983290" cy="1300664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5996637"/>
              <a:gd name="adj5" fmla="val 1250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17E22694-37B4-0A8B-C363-093312F9ECEF}"/>
              </a:ext>
            </a:extLst>
          </p:cNvPr>
          <p:cNvSpPr txBox="1"/>
          <p:nvPr/>
        </p:nvSpPr>
        <p:spPr>
          <a:xfrm>
            <a:off x="8119274" y="2210775"/>
            <a:ext cx="576540" cy="3791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l-PL" sz="1800" i="0" dirty="0">
                <a:effectLst/>
                <a:latin typeface="Gill Sans MT" panose="020B0502020104020203" pitchFamily="34" charset="-18"/>
              </a:rPr>
              <a:t>4</a:t>
            </a:r>
            <a:r>
              <a:rPr lang="pl-PL" sz="1800" i="0" dirty="0">
                <a:solidFill>
                  <a:srgbClr val="202122"/>
                </a:solidFill>
                <a:effectLst/>
                <a:latin typeface="Gill Sans MT" panose="020B0502020104020203" pitchFamily="34" charset="-18"/>
              </a:rPr>
              <a:t>♣</a:t>
            </a:r>
            <a:endParaRPr lang="pl-PL" dirty="0"/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37FBEE60-ED72-0567-AFE9-73B556FEB25A}"/>
              </a:ext>
            </a:extLst>
          </p:cNvPr>
          <p:cNvSpPr txBox="1"/>
          <p:nvPr/>
        </p:nvSpPr>
        <p:spPr>
          <a:xfrm>
            <a:off x="293914" y="3169511"/>
            <a:ext cx="4027713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sz="2000" b="1" dirty="0"/>
              <a:t>Wist od gracza </a:t>
            </a:r>
            <a:r>
              <a:rPr lang="pl-PL" sz="2000" b="1" dirty="0">
                <a:solidFill>
                  <a:srgbClr val="0070C0"/>
                </a:solidFill>
              </a:rPr>
              <a:t>SOUTH</a:t>
            </a:r>
            <a:r>
              <a:rPr lang="pl-PL" sz="2000" dirty="0"/>
              <a:t>: </a:t>
            </a:r>
            <a:r>
              <a:rPr lang="pl-PL" sz="2000" b="1" dirty="0">
                <a:solidFill>
                  <a:schemeClr val="tx1"/>
                </a:solidFill>
              </a:rPr>
              <a:t>4</a:t>
            </a:r>
            <a:r>
              <a:rPr lang="pl-PL" sz="2000" b="1" dirty="0">
                <a:solidFill>
                  <a:schemeClr val="tx1"/>
                </a:solidFill>
                <a:latin typeface="Gill Sans MT" panose="020B0502020104020203" pitchFamily="34" charset="-18"/>
              </a:rPr>
              <a:t>♣</a:t>
            </a:r>
          </a:p>
          <a:p>
            <a:r>
              <a:rPr lang="pl-PL" sz="2000" dirty="0">
                <a:solidFill>
                  <a:srgbClr val="202122"/>
                </a:solidFill>
                <a:latin typeface="Gill Sans MT" panose="020B0502020104020203" pitchFamily="34" charset="-18"/>
              </a:rPr>
              <a:t> ( trzecia-piąta)</a:t>
            </a:r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DAFA08E5-619E-100B-738F-AFA2D68AB827}"/>
              </a:ext>
            </a:extLst>
          </p:cNvPr>
          <p:cNvSpPr txBox="1"/>
          <p:nvPr/>
        </p:nvSpPr>
        <p:spPr>
          <a:xfrm>
            <a:off x="185057" y="4663539"/>
            <a:ext cx="8708572" cy="163121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l-PL" sz="2000" b="1" dirty="0"/>
              <a:t>Zastanów się nad paroma aspektami </a:t>
            </a:r>
            <a:r>
              <a:rPr lang="pl-PL" sz="2000" dirty="0"/>
              <a:t>podczas rozgrywki na maxy takimi jak:</a:t>
            </a:r>
          </a:p>
          <a:p>
            <a:endParaRPr lang="pl-PL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000" b="1" dirty="0"/>
              <a:t>Czy gramy </a:t>
            </a:r>
            <a:r>
              <a:rPr lang="pl-PL" sz="2000" dirty="0"/>
              <a:t>dobry kontrakt?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000" b="1" dirty="0"/>
              <a:t>Czy przeciwnikom </a:t>
            </a:r>
            <a:r>
              <a:rPr lang="pl-PL" sz="2000" dirty="0"/>
              <a:t>idzie jakiś kontrakt/dobra obrona?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000" b="1" dirty="0"/>
              <a:t>Ile lew chcemy wziąć </a:t>
            </a:r>
            <a:r>
              <a:rPr lang="pl-PL" sz="2000" dirty="0"/>
              <a:t>na ten kontrakt?</a:t>
            </a:r>
          </a:p>
        </p:txBody>
      </p:sp>
    </p:spTree>
    <p:extLst>
      <p:ext uri="{BB962C8B-B14F-4D97-AF65-F5344CB8AC3E}">
        <p14:creationId xmlns:p14="http://schemas.microsoft.com/office/powerpoint/2010/main" val="194678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13C28BAB-8CCA-07D2-9C04-525D6D0301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628" y="121216"/>
            <a:ext cx="3824427" cy="197934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EB0ECE3-B57A-C829-0A5A-31EEEFACC8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6781" y="2124236"/>
            <a:ext cx="16002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rostokąt 3">
            <a:extLst>
              <a:ext uri="{FF2B5EF4-FFF2-40B4-BE49-F238E27FC236}">
                <a16:creationId xmlns:a16="http://schemas.microsoft.com/office/drawing/2014/main" id="{D3B99EA1-3C92-DE1C-7F4F-9F55894531F2}"/>
              </a:ext>
            </a:extLst>
          </p:cNvPr>
          <p:cNvSpPr/>
          <p:nvPr/>
        </p:nvSpPr>
        <p:spPr>
          <a:xfrm>
            <a:off x="4478761" y="2004474"/>
            <a:ext cx="2469749" cy="1839724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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D 10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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A W 5 4 2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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A K 5 2</a:t>
            </a:r>
            <a:b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</a:b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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A 7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814FEF09-7530-2AB6-0540-94D9C0D67946}"/>
              </a:ext>
            </a:extLst>
          </p:cNvPr>
          <p:cNvSpPr/>
          <p:nvPr/>
        </p:nvSpPr>
        <p:spPr>
          <a:xfrm>
            <a:off x="9405252" y="2004474"/>
            <a:ext cx="2656120" cy="1839724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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K W 9 6 5 4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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----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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10 8 6 3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</a:t>
            </a:r>
            <a:b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</a:b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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10 3 2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2C6D0DC-2282-89F7-13AF-36240E0BF09C}"/>
              </a:ext>
            </a:extLst>
          </p:cNvPr>
          <p:cNvSpPr/>
          <p:nvPr/>
        </p:nvSpPr>
        <p:spPr>
          <a:xfrm>
            <a:off x="6942006" y="153764"/>
            <a:ext cx="2469749" cy="1839724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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A 3 2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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8 7 6 3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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W</a:t>
            </a:r>
            <a:b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</a:b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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K D 9 8 6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960CC080-23FB-A5C8-E7D8-1E76AD330985}"/>
              </a:ext>
            </a:extLst>
          </p:cNvPr>
          <p:cNvSpPr/>
          <p:nvPr/>
        </p:nvSpPr>
        <p:spPr>
          <a:xfrm>
            <a:off x="6948510" y="3844198"/>
            <a:ext cx="2469749" cy="1839724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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8 7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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K D 10 9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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D 9 7 4</a:t>
            </a:r>
            <a:b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</a:b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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W 5 4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7473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2B7ACAE8-591B-3C01-75CE-10162304F450}"/>
              </a:ext>
            </a:extLst>
          </p:cNvPr>
          <p:cNvSpPr txBox="1"/>
          <p:nvPr/>
        </p:nvSpPr>
        <p:spPr>
          <a:xfrm>
            <a:off x="685801" y="174562"/>
            <a:ext cx="11146970" cy="52322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pl-PL" sz="2800" b="1" dirty="0">
                <a:solidFill>
                  <a:schemeClr val="tx1"/>
                </a:solidFill>
              </a:rPr>
              <a:t>Elementy skutecznej rozgrywki na zapis maksymalny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5431D74A-6A49-B5F0-9B84-2D893A9FCA28}"/>
              </a:ext>
            </a:extLst>
          </p:cNvPr>
          <p:cNvSpPr txBox="1"/>
          <p:nvPr/>
        </p:nvSpPr>
        <p:spPr>
          <a:xfrm>
            <a:off x="685801" y="1166336"/>
            <a:ext cx="11146970" cy="15696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pl-PL" sz="2400" b="1" i="0" dirty="0">
                <a:effectLst/>
                <a:latin typeface="Google Sans"/>
              </a:rPr>
              <a:t>Aby skutecznie rozgrywać na maksy w brydżu</a:t>
            </a:r>
            <a:r>
              <a:rPr lang="pl-PL" sz="2400" b="0" i="0" dirty="0">
                <a:effectLst/>
                <a:latin typeface="Google Sans"/>
              </a:rPr>
              <a:t>, kluczowe jest dokładne </a:t>
            </a:r>
            <a:r>
              <a:rPr lang="pl-PL" sz="2400" b="0" i="0" dirty="0">
                <a:effectLst/>
                <a:latin typeface="Google San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liczenie lew</a:t>
            </a:r>
            <a:r>
              <a:rPr lang="pl-PL" sz="2400" b="0" i="0" dirty="0">
                <a:effectLst/>
                <a:latin typeface="Google Sans"/>
              </a:rPr>
              <a:t>, </a:t>
            </a:r>
            <a:r>
              <a:rPr lang="pl-PL" sz="2400" b="0" i="0" dirty="0">
                <a:effectLst/>
                <a:latin typeface="Google San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analiza układu kart</a:t>
            </a:r>
            <a:r>
              <a:rPr lang="pl-PL" sz="2400" b="0" i="0" dirty="0">
                <a:effectLst/>
                <a:latin typeface="Google Sans"/>
              </a:rPr>
              <a:t>, efektywne </a:t>
            </a:r>
            <a:r>
              <a:rPr lang="pl-PL" sz="2400" b="0" i="0" dirty="0">
                <a:effectLst/>
                <a:latin typeface="Google San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wykorzystanie kolorów</a:t>
            </a:r>
            <a:r>
              <a:rPr lang="pl-PL" sz="2400" b="0" i="0" dirty="0">
                <a:effectLst/>
                <a:latin typeface="Google Sans"/>
              </a:rPr>
              <a:t>, oraz rozsądne podejmowanie ryzyka( ważne jest zwracanie uwagi na założenia) . Ważne jest również rozumienie zasad zapisów i punktacji, aby maksymalizować potencjalne zysk</a:t>
            </a:r>
            <a:endParaRPr lang="pl-PL" sz="2400" dirty="0"/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33EB8A88-F87E-282D-49FB-8BF380162E8B}"/>
              </a:ext>
            </a:extLst>
          </p:cNvPr>
          <p:cNvSpPr txBox="1"/>
          <p:nvPr/>
        </p:nvSpPr>
        <p:spPr>
          <a:xfrm>
            <a:off x="685801" y="3417799"/>
            <a:ext cx="8458199" cy="19389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pl-PL" sz="2400" b="1" i="0" dirty="0">
                <a:effectLst/>
                <a:latin typeface="Google Sans"/>
              </a:rPr>
              <a:t>Skuteczna rozgrywka na maksy to </a:t>
            </a:r>
            <a:r>
              <a:rPr lang="pl-PL" sz="2400" b="0" i="0" dirty="0">
                <a:effectLst/>
                <a:latin typeface="Google Sans"/>
              </a:rPr>
              <a:t>połączenie wiedzy, umiejętności i doświadczenia. Pamiętaj o analizie, liczeniu i ciągłym doskonaleniu swoich umiejętności</a:t>
            </a:r>
            <a:r>
              <a:rPr lang="pl-PL" sz="2400" dirty="0">
                <a:latin typeface="Google Sans"/>
              </a:rPr>
              <a:t>, poprzez regularny trening rozgrywki i rozmowę po każdym turnieju ze swoim mentorem/partnerem o tym co można poprawić 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491082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D12CE5B4-2F2B-E749-B785-93BCBC508193}"/>
              </a:ext>
            </a:extLst>
          </p:cNvPr>
          <p:cNvSpPr txBox="1"/>
          <p:nvPr/>
        </p:nvSpPr>
        <p:spPr>
          <a:xfrm>
            <a:off x="293914" y="174562"/>
            <a:ext cx="11538857" cy="52322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pl-PL" sz="2800" b="1" dirty="0">
                <a:solidFill>
                  <a:schemeClr val="tx1"/>
                </a:solidFill>
              </a:rPr>
              <a:t>Pełna analiza na zapis maksymalny- przykłady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BC6EC985-A547-2DF2-D4C9-298257413E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707" y="963200"/>
            <a:ext cx="4205008" cy="1965057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59079A54-36F0-9261-C4BE-38EE537EB2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1899" y="3031671"/>
            <a:ext cx="16002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rostokąt 4">
            <a:extLst>
              <a:ext uri="{FF2B5EF4-FFF2-40B4-BE49-F238E27FC236}">
                <a16:creationId xmlns:a16="http://schemas.microsoft.com/office/drawing/2014/main" id="{A1389BC8-10AA-5139-3DCF-0095AE0B62FB}"/>
              </a:ext>
            </a:extLst>
          </p:cNvPr>
          <p:cNvSpPr/>
          <p:nvPr/>
        </p:nvSpPr>
        <p:spPr>
          <a:xfrm>
            <a:off x="7053939" y="4758676"/>
            <a:ext cx="2656120" cy="1839724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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K D W 7 3 2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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D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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D 5 2</a:t>
            </a:r>
            <a:b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</a:b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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A D 2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5D4CEE0D-04A6-3943-8625-E699AF6EFD88}"/>
              </a:ext>
            </a:extLst>
          </p:cNvPr>
          <p:cNvSpPr/>
          <p:nvPr/>
        </p:nvSpPr>
        <p:spPr>
          <a:xfrm>
            <a:off x="7053939" y="1111438"/>
            <a:ext cx="2656120" cy="1839724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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10 8 6 5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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K W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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9 3</a:t>
            </a:r>
            <a:b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</a:b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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W 8 7 6 4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</p:txBody>
      </p:sp>
      <p:sp>
        <p:nvSpPr>
          <p:cNvPr id="7" name="Strzałka: kolista 6">
            <a:extLst>
              <a:ext uri="{FF2B5EF4-FFF2-40B4-BE49-F238E27FC236}">
                <a16:creationId xmlns:a16="http://schemas.microsoft.com/office/drawing/2014/main" id="{93628400-8CE9-CEDC-E217-775759D3864C}"/>
              </a:ext>
            </a:extLst>
          </p:cNvPr>
          <p:cNvSpPr/>
          <p:nvPr/>
        </p:nvSpPr>
        <p:spPr>
          <a:xfrm rot="15727638">
            <a:off x="6562294" y="2680419"/>
            <a:ext cx="983290" cy="1300664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5996637"/>
              <a:gd name="adj5" fmla="val 1250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8140991D-3BC0-505E-274D-4C5916A73657}"/>
              </a:ext>
            </a:extLst>
          </p:cNvPr>
          <p:cNvSpPr txBox="1"/>
          <p:nvPr/>
        </p:nvSpPr>
        <p:spPr>
          <a:xfrm>
            <a:off x="6340928" y="3543758"/>
            <a:ext cx="548264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l-PL" sz="2000" b="1" dirty="0">
                <a:solidFill>
                  <a:srgbClr val="222222"/>
                </a:solidFill>
                <a:latin typeface="Gill Sans MT" panose="020B0502020104020203" pitchFamily="34" charset="-18"/>
              </a:rPr>
              <a:t>9</a:t>
            </a:r>
            <a:r>
              <a:rPr lang="pl-PL" sz="2000" dirty="0">
                <a:solidFill>
                  <a:srgbClr val="FF0000"/>
                </a:solidFill>
                <a:latin typeface="Gill Sans MT" panose="020B0502020104020203" pitchFamily="34" charset="-18"/>
              </a:rPr>
              <a:t>♥</a:t>
            </a:r>
            <a:endParaRPr lang="pl-PL" sz="2000" dirty="0"/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8A3C4C70-67E0-15EB-54EA-AAC9023408AC}"/>
              </a:ext>
            </a:extLst>
          </p:cNvPr>
          <p:cNvSpPr txBox="1"/>
          <p:nvPr/>
        </p:nvSpPr>
        <p:spPr>
          <a:xfrm>
            <a:off x="293914" y="3169511"/>
            <a:ext cx="4735286" cy="34778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sz="2000" b="1" dirty="0"/>
              <a:t>Wist od gracza </a:t>
            </a:r>
            <a:r>
              <a:rPr lang="pl-PL" sz="2000" b="1" i="1" dirty="0">
                <a:solidFill>
                  <a:srgbClr val="C00000"/>
                </a:solidFill>
              </a:rPr>
              <a:t>WEST</a:t>
            </a:r>
            <a:r>
              <a:rPr lang="pl-PL" sz="2000" b="1" dirty="0">
                <a:solidFill>
                  <a:srgbClr val="0070C0"/>
                </a:solidFill>
              </a:rPr>
              <a:t> </a:t>
            </a:r>
            <a:r>
              <a:rPr lang="pl-PL" sz="2000" b="1" dirty="0">
                <a:solidFill>
                  <a:schemeClr val="tx1"/>
                </a:solidFill>
              </a:rPr>
              <a:t>( odmienny) : </a:t>
            </a:r>
            <a:r>
              <a:rPr lang="pl-PL" sz="2000" b="1" dirty="0">
                <a:solidFill>
                  <a:srgbClr val="222222"/>
                </a:solidFill>
                <a:latin typeface="Gill Sans MT" panose="020B0502020104020203" pitchFamily="34" charset="-18"/>
              </a:rPr>
              <a:t>9</a:t>
            </a:r>
            <a:r>
              <a:rPr lang="pl-PL" sz="2000" dirty="0">
                <a:solidFill>
                  <a:srgbClr val="FF0000"/>
                </a:solidFill>
                <a:latin typeface="Gill Sans MT" panose="020B0502020104020203" pitchFamily="34" charset="-18"/>
              </a:rPr>
              <a:t>♥</a:t>
            </a:r>
            <a:endParaRPr lang="pl-PL" sz="2000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pl-PL" sz="2000" dirty="0">
              <a:solidFill>
                <a:schemeClr val="tx1"/>
              </a:solidFill>
              <a:latin typeface="Gill Sans MT" panose="020B0502020104020203" pitchFamily="34" charset="-18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sz="2000" b="1" dirty="0">
                <a:solidFill>
                  <a:schemeClr val="tx1"/>
                </a:solidFill>
                <a:latin typeface="Gill Sans MT" panose="020B0502020104020203" pitchFamily="34" charset="-18"/>
              </a:rPr>
              <a:t>Położyliśmy W</a:t>
            </a:r>
            <a:r>
              <a:rPr lang="pl-PL" sz="2000" b="1" dirty="0">
                <a:solidFill>
                  <a:srgbClr val="222222"/>
                </a:solidFill>
                <a:latin typeface="Gill Sans MT" panose="020B0502020104020203" pitchFamily="34" charset="-18"/>
              </a:rPr>
              <a:t>aleta </a:t>
            </a:r>
            <a:r>
              <a:rPr lang="pl-PL" sz="2000" dirty="0">
                <a:solidFill>
                  <a:srgbClr val="FF0000"/>
                </a:solidFill>
                <a:latin typeface="Gill Sans MT" panose="020B0502020104020203" pitchFamily="34" charset="-18"/>
              </a:rPr>
              <a:t>♥ </a:t>
            </a:r>
            <a:r>
              <a:rPr lang="pl-PL" sz="2000" dirty="0">
                <a:solidFill>
                  <a:schemeClr val="tx1"/>
                </a:solidFill>
                <a:latin typeface="Gill Sans MT" panose="020B0502020104020203" pitchFamily="34" charset="-18"/>
              </a:rPr>
              <a:t>, którego gracz </a:t>
            </a:r>
            <a:r>
              <a:rPr lang="pl-PL" sz="2000" b="1" i="1" dirty="0">
                <a:solidFill>
                  <a:srgbClr val="00B050"/>
                </a:solidFill>
                <a:latin typeface="Gill Sans MT" panose="020B0502020104020203" pitchFamily="34" charset="-18"/>
              </a:rPr>
              <a:t>EAST</a:t>
            </a:r>
            <a:r>
              <a:rPr lang="pl-PL" sz="2000" dirty="0">
                <a:solidFill>
                  <a:srgbClr val="FF0000"/>
                </a:solidFill>
                <a:latin typeface="Gill Sans MT" panose="020B0502020104020203" pitchFamily="34" charset="-18"/>
              </a:rPr>
              <a:t> </a:t>
            </a:r>
            <a:r>
              <a:rPr lang="pl-PL" sz="2000" dirty="0">
                <a:solidFill>
                  <a:schemeClr val="tx1"/>
                </a:solidFill>
                <a:latin typeface="Gill Sans MT" panose="020B0502020104020203" pitchFamily="34" charset="-18"/>
              </a:rPr>
              <a:t>zabił Asem </a:t>
            </a:r>
            <a:r>
              <a:rPr lang="pl-PL" sz="2000" dirty="0">
                <a:solidFill>
                  <a:srgbClr val="FF0000"/>
                </a:solidFill>
                <a:latin typeface="Gill Sans MT" panose="020B0502020104020203" pitchFamily="34" charset="-18"/>
              </a:rPr>
              <a:t>♥ </a:t>
            </a:r>
            <a:r>
              <a:rPr lang="pl-PL" sz="2000" dirty="0">
                <a:solidFill>
                  <a:schemeClr val="tx1"/>
                </a:solidFill>
                <a:latin typeface="Gill Sans MT" panose="020B0502020104020203" pitchFamily="34" charset="-18"/>
              </a:rPr>
              <a:t>i odwrócił w 3</a:t>
            </a:r>
            <a:r>
              <a:rPr lang="pl-PL" sz="2000" dirty="0">
                <a:solidFill>
                  <a:srgbClr val="202122"/>
                </a:solidFill>
                <a:latin typeface="Gill Sans MT" panose="020B0502020104020203" pitchFamily="34" charset="-18"/>
              </a:rPr>
              <a:t>♣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pl-PL" sz="2000" dirty="0">
              <a:solidFill>
                <a:srgbClr val="202122"/>
              </a:solidFill>
              <a:latin typeface="Gill Sans MT" panose="020B0502020104020203" pitchFamily="34" charset="-18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sz="2000" b="1" dirty="0">
                <a:solidFill>
                  <a:srgbClr val="202122"/>
                </a:solidFill>
                <a:latin typeface="Gill Sans MT" panose="020B0502020104020203" pitchFamily="34" charset="-18"/>
              </a:rPr>
              <a:t>Jaki masz plan </a:t>
            </a:r>
            <a:r>
              <a:rPr lang="pl-PL" sz="2000" dirty="0">
                <a:solidFill>
                  <a:srgbClr val="202122"/>
                </a:solidFill>
                <a:latin typeface="Gill Sans MT" panose="020B0502020104020203" pitchFamily="34" charset="-18"/>
              </a:rPr>
              <a:t>na rozgrywkę?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pl-PL" sz="2000" dirty="0">
              <a:solidFill>
                <a:srgbClr val="202122"/>
              </a:solidFill>
              <a:latin typeface="Gill Sans MT" panose="020B0502020104020203" pitchFamily="34" charset="-18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sz="2000" b="1" dirty="0">
                <a:solidFill>
                  <a:srgbClr val="202122"/>
                </a:solidFill>
                <a:latin typeface="Gill Sans MT" panose="020B0502020104020203" pitchFamily="34" charset="-18"/>
              </a:rPr>
              <a:t>Oceń swój kontrakt </a:t>
            </a:r>
            <a:r>
              <a:rPr lang="pl-PL" sz="2000" dirty="0">
                <a:solidFill>
                  <a:srgbClr val="202122"/>
                </a:solidFill>
                <a:latin typeface="Gill Sans MT" panose="020B0502020104020203" pitchFamily="34" charset="-18"/>
              </a:rPr>
              <a:t>i to co może wychodzić przeciwnikom w rozdaniu i zrób plan rozgrywki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984464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80570D15-4EB9-6EDC-B0D0-F0F2E040E7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164" y="114114"/>
            <a:ext cx="4205008" cy="196505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F7C56B0-EA73-2340-D7A4-E45DC37C6A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2404" y="2628900"/>
            <a:ext cx="16002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rostokąt 3">
            <a:extLst>
              <a:ext uri="{FF2B5EF4-FFF2-40B4-BE49-F238E27FC236}">
                <a16:creationId xmlns:a16="http://schemas.microsoft.com/office/drawing/2014/main" id="{F31F7BC5-1CB5-6DFE-A31F-39B262B21C10}"/>
              </a:ext>
            </a:extLst>
          </p:cNvPr>
          <p:cNvSpPr/>
          <p:nvPr/>
        </p:nvSpPr>
        <p:spPr>
          <a:xfrm>
            <a:off x="6814444" y="621581"/>
            <a:ext cx="2656127" cy="1839724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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10 8 6 5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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K W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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9 3</a:t>
            </a:r>
            <a:b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</a:b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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W 8 7 6 4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43D90323-3A74-D470-5DEC-5226708BE739}"/>
              </a:ext>
            </a:extLst>
          </p:cNvPr>
          <p:cNvSpPr/>
          <p:nvPr/>
        </p:nvSpPr>
        <p:spPr>
          <a:xfrm>
            <a:off x="6814444" y="4341133"/>
            <a:ext cx="2656120" cy="1839724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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K D W 7 3 2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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D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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D 5 2</a:t>
            </a:r>
            <a:b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</a:b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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A D 2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C2741755-6F5D-3A51-8BBF-5E9A1EC1811C}"/>
              </a:ext>
            </a:extLst>
          </p:cNvPr>
          <p:cNvSpPr/>
          <p:nvPr/>
        </p:nvSpPr>
        <p:spPr>
          <a:xfrm>
            <a:off x="9470564" y="2461305"/>
            <a:ext cx="2552703" cy="1839724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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A 4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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A 8 4 3 2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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A 10 8 4</a:t>
            </a:r>
            <a:b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</a:b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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5 3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120A1967-9CB1-03A3-4730-A8BD3D6F108F}"/>
              </a:ext>
            </a:extLst>
          </p:cNvPr>
          <p:cNvSpPr/>
          <p:nvPr/>
        </p:nvSpPr>
        <p:spPr>
          <a:xfrm>
            <a:off x="4261741" y="2486800"/>
            <a:ext cx="2552703" cy="1839724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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9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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10 9 7 6 5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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K W 7 6</a:t>
            </a:r>
            <a:b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</a:b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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K 10 9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9637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4CB32DD7-7395-337F-199A-6AC8DDE67DD9}"/>
              </a:ext>
            </a:extLst>
          </p:cNvPr>
          <p:cNvSpPr/>
          <p:nvPr/>
        </p:nvSpPr>
        <p:spPr>
          <a:xfrm>
            <a:off x="6558648" y="206790"/>
            <a:ext cx="2481946" cy="1839724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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10 7 4 3 2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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K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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W 9 4 2</a:t>
            </a:r>
            <a:b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</a:b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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D 10 6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</p:txBody>
      </p:sp>
      <p:sp>
        <p:nvSpPr>
          <p:cNvPr id="3" name="Strzałka: w prawo 2">
            <a:extLst>
              <a:ext uri="{FF2B5EF4-FFF2-40B4-BE49-F238E27FC236}">
                <a16:creationId xmlns:a16="http://schemas.microsoft.com/office/drawing/2014/main" id="{EFB80A60-437D-F2CF-933B-9F19F9D2E96F}"/>
              </a:ext>
            </a:extLst>
          </p:cNvPr>
          <p:cNvSpPr/>
          <p:nvPr/>
        </p:nvSpPr>
        <p:spPr>
          <a:xfrm>
            <a:off x="9158000" y="958621"/>
            <a:ext cx="751114" cy="33606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642B8F64-BE22-88E3-E198-B8C4116F00D6}"/>
              </a:ext>
            </a:extLst>
          </p:cNvPr>
          <p:cNvSpPr txBox="1"/>
          <p:nvPr/>
        </p:nvSpPr>
        <p:spPr>
          <a:xfrm>
            <a:off x="10026520" y="925351"/>
            <a:ext cx="179691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l-PL" b="1" dirty="0"/>
              <a:t>RĘKA</a:t>
            </a:r>
            <a:r>
              <a:rPr lang="pl-PL" dirty="0"/>
              <a:t> </a:t>
            </a:r>
            <a:r>
              <a:rPr lang="pl-PL" b="1" i="1" dirty="0">
                <a:solidFill>
                  <a:srgbClr val="0070C0"/>
                </a:solidFill>
              </a:rPr>
              <a:t>EAST</a:t>
            </a: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96FF0B62-C187-A162-A0F5-6F7F6F97C8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886" y="613546"/>
            <a:ext cx="4708885" cy="1530939"/>
          </a:xfrm>
          <a:prstGeom prst="rect">
            <a:avLst/>
          </a:prstGeom>
        </p:spPr>
      </p:pic>
      <p:sp>
        <p:nvSpPr>
          <p:cNvPr id="7" name="Strzałka: w prawo 6">
            <a:extLst>
              <a:ext uri="{FF2B5EF4-FFF2-40B4-BE49-F238E27FC236}">
                <a16:creationId xmlns:a16="http://schemas.microsoft.com/office/drawing/2014/main" id="{68AADE87-F6CF-836B-6CA2-B0D07EE224FF}"/>
              </a:ext>
            </a:extLst>
          </p:cNvPr>
          <p:cNvSpPr/>
          <p:nvPr/>
        </p:nvSpPr>
        <p:spPr>
          <a:xfrm rot="5400000">
            <a:off x="2687141" y="2425410"/>
            <a:ext cx="751114" cy="33606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9EBAE2D8-BE79-BCE3-481B-0F7F416924D7}"/>
              </a:ext>
            </a:extLst>
          </p:cNvPr>
          <p:cNvSpPr txBox="1"/>
          <p:nvPr/>
        </p:nvSpPr>
        <p:spPr>
          <a:xfrm>
            <a:off x="1023257" y="3091503"/>
            <a:ext cx="3864429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l-PL" sz="2000" b="1" dirty="0"/>
              <a:t>Co zalicytujesz z ręką </a:t>
            </a:r>
            <a:r>
              <a:rPr lang="pl-PL" sz="2000" b="1" i="1" dirty="0">
                <a:solidFill>
                  <a:srgbClr val="0070C0"/>
                </a:solidFill>
              </a:rPr>
              <a:t>EAST</a:t>
            </a:r>
            <a:r>
              <a:rPr lang="pl-PL" sz="2000" dirty="0"/>
              <a:t>?</a:t>
            </a:r>
          </a:p>
        </p:txBody>
      </p:sp>
      <p:sp>
        <p:nvSpPr>
          <p:cNvPr id="9" name="Strzałka: w prawo 8">
            <a:extLst>
              <a:ext uri="{FF2B5EF4-FFF2-40B4-BE49-F238E27FC236}">
                <a16:creationId xmlns:a16="http://schemas.microsoft.com/office/drawing/2014/main" id="{F48D72EF-C70B-E437-84B1-89A2060E9752}"/>
              </a:ext>
            </a:extLst>
          </p:cNvPr>
          <p:cNvSpPr/>
          <p:nvPr/>
        </p:nvSpPr>
        <p:spPr>
          <a:xfrm rot="5400000">
            <a:off x="2687141" y="3821644"/>
            <a:ext cx="751114" cy="33606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1" name="Obraz 10">
            <a:extLst>
              <a:ext uri="{FF2B5EF4-FFF2-40B4-BE49-F238E27FC236}">
                <a16:creationId xmlns:a16="http://schemas.microsoft.com/office/drawing/2014/main" id="{0CFA1D7C-8008-B6D3-AC3A-DD252120DF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4466" y="4400592"/>
            <a:ext cx="4680306" cy="1843862"/>
          </a:xfrm>
          <a:prstGeom prst="rect">
            <a:avLst/>
          </a:prstGeom>
        </p:spPr>
      </p:pic>
      <p:sp>
        <p:nvSpPr>
          <p:cNvPr id="12" name="Strzałka: w prawo 11">
            <a:extLst>
              <a:ext uri="{FF2B5EF4-FFF2-40B4-BE49-F238E27FC236}">
                <a16:creationId xmlns:a16="http://schemas.microsoft.com/office/drawing/2014/main" id="{4B05CB06-7C81-F8FB-79E0-EA448A59ABD1}"/>
              </a:ext>
            </a:extLst>
          </p:cNvPr>
          <p:cNvSpPr/>
          <p:nvPr/>
        </p:nvSpPr>
        <p:spPr>
          <a:xfrm>
            <a:off x="4974771" y="5487158"/>
            <a:ext cx="751114" cy="33606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6719EE72-80FB-44F0-AE93-6F1E644F3FF4}"/>
              </a:ext>
            </a:extLst>
          </p:cNvPr>
          <p:cNvSpPr txBox="1"/>
          <p:nvPr/>
        </p:nvSpPr>
        <p:spPr>
          <a:xfrm>
            <a:off x="5867406" y="5423110"/>
            <a:ext cx="4430480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l-PL" sz="2000" b="1" dirty="0"/>
              <a:t>A teraz jaka decyzja z ręki </a:t>
            </a:r>
            <a:r>
              <a:rPr lang="pl-PL" sz="2000" b="1" i="1" dirty="0">
                <a:solidFill>
                  <a:srgbClr val="0070C0"/>
                </a:solidFill>
              </a:rPr>
              <a:t>EAST</a:t>
            </a:r>
            <a:r>
              <a:rPr lang="pl-PL" sz="20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492571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CD040BA0-D13C-C46C-5B37-DF3883C659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637" y="82131"/>
            <a:ext cx="4138334" cy="2127669"/>
          </a:xfrm>
          <a:prstGeom prst="rect">
            <a:avLst/>
          </a:prstGeom>
        </p:spPr>
      </p:pic>
      <p:pic>
        <p:nvPicPr>
          <p:cNvPr id="2050" name="Picture 2">
            <a:extLst>
              <a:ext uri="{FF2B5EF4-FFF2-40B4-BE49-F238E27FC236}">
                <a16:creationId xmlns:a16="http://schemas.microsoft.com/office/drawing/2014/main" id="{E5525A39-A63D-7C44-AEE2-72F9AD2B04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8102" y="504756"/>
            <a:ext cx="16002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rostokąt 3">
            <a:extLst>
              <a:ext uri="{FF2B5EF4-FFF2-40B4-BE49-F238E27FC236}">
                <a16:creationId xmlns:a16="http://schemas.microsoft.com/office/drawing/2014/main" id="{3C64BE1E-20F0-0A17-5247-C340CFED86B9}"/>
              </a:ext>
            </a:extLst>
          </p:cNvPr>
          <p:cNvSpPr/>
          <p:nvPr/>
        </p:nvSpPr>
        <p:spPr>
          <a:xfrm>
            <a:off x="5050969" y="334559"/>
            <a:ext cx="2481946" cy="1839724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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K 6 5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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W 8 5 2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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D 5</a:t>
            </a:r>
            <a:b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</a:b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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A K 7 2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8442FF17-3F1F-DEC9-61A2-BA3D90F88821}"/>
              </a:ext>
            </a:extLst>
          </p:cNvPr>
          <p:cNvSpPr/>
          <p:nvPr/>
        </p:nvSpPr>
        <p:spPr>
          <a:xfrm>
            <a:off x="9443362" y="370076"/>
            <a:ext cx="2481946" cy="1839724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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10 7 4 3 2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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K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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W 9 4 2</a:t>
            </a:r>
            <a:b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</a:b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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D 10 6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</p:txBody>
      </p:sp>
      <p:sp>
        <p:nvSpPr>
          <p:cNvPr id="6" name="Strzałka: kolista 5">
            <a:extLst>
              <a:ext uri="{FF2B5EF4-FFF2-40B4-BE49-F238E27FC236}">
                <a16:creationId xmlns:a16="http://schemas.microsoft.com/office/drawing/2014/main" id="{E857596A-5F2D-F238-D6B6-4446731F9813}"/>
              </a:ext>
            </a:extLst>
          </p:cNvPr>
          <p:cNvSpPr/>
          <p:nvPr/>
        </p:nvSpPr>
        <p:spPr>
          <a:xfrm rot="8530987">
            <a:off x="7284925" y="1419281"/>
            <a:ext cx="983290" cy="1300664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5996637"/>
              <a:gd name="adj5" fmla="val 1250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B1156666-43C2-FE21-EB73-10CB1A1A871D}"/>
              </a:ext>
            </a:extLst>
          </p:cNvPr>
          <p:cNvSpPr txBox="1"/>
          <p:nvPr/>
        </p:nvSpPr>
        <p:spPr>
          <a:xfrm>
            <a:off x="8239447" y="2294826"/>
            <a:ext cx="648510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l-PL" sz="2000" b="1" dirty="0">
                <a:solidFill>
                  <a:srgbClr val="222222"/>
                </a:solidFill>
                <a:latin typeface="Gill Sans MT" panose="020B0502020104020203" pitchFamily="34" charset="-18"/>
              </a:rPr>
              <a:t>A</a:t>
            </a:r>
            <a:r>
              <a:rPr lang="pl-PL" sz="2000" dirty="0">
                <a:solidFill>
                  <a:srgbClr val="FF0000"/>
                </a:solidFill>
                <a:latin typeface="Gill Sans MT" panose="020B0502020104020203" pitchFamily="34" charset="-18"/>
              </a:rPr>
              <a:t>♥</a:t>
            </a:r>
            <a:endParaRPr lang="pl-PL" sz="2000" dirty="0"/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84734A02-D379-A4D8-40B7-56BBB3AA9C79}"/>
              </a:ext>
            </a:extLst>
          </p:cNvPr>
          <p:cNvSpPr txBox="1"/>
          <p:nvPr/>
        </p:nvSpPr>
        <p:spPr>
          <a:xfrm>
            <a:off x="293914" y="3169511"/>
            <a:ext cx="6444343" cy="286232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sz="2000" b="1" dirty="0"/>
              <a:t>Wist od gracza </a:t>
            </a:r>
            <a:r>
              <a:rPr lang="pl-PL" sz="2000" b="1" dirty="0">
                <a:solidFill>
                  <a:srgbClr val="0070C0"/>
                </a:solidFill>
              </a:rPr>
              <a:t>SOUTH</a:t>
            </a:r>
            <a:r>
              <a:rPr lang="pl-PL" sz="2000" dirty="0"/>
              <a:t>: </a:t>
            </a:r>
            <a:r>
              <a:rPr lang="pl-PL" sz="2000" b="1" dirty="0">
                <a:solidFill>
                  <a:srgbClr val="222222"/>
                </a:solidFill>
                <a:latin typeface="Gill Sans MT" panose="020B0502020104020203" pitchFamily="34" charset="-18"/>
              </a:rPr>
              <a:t>As </a:t>
            </a:r>
            <a:r>
              <a:rPr lang="pl-PL" sz="2000" dirty="0">
                <a:solidFill>
                  <a:srgbClr val="FF0000"/>
                </a:solidFill>
                <a:latin typeface="Gill Sans MT" panose="020B0502020104020203" pitchFamily="34" charset="-18"/>
              </a:rPr>
              <a:t>♥</a:t>
            </a:r>
            <a:r>
              <a:rPr lang="pl-PL" sz="2000" dirty="0">
                <a:solidFill>
                  <a:schemeClr val="tx1"/>
                </a:solidFill>
                <a:latin typeface="Gill Sans MT" panose="020B0502020104020203" pitchFamily="34" charset="-18"/>
              </a:rPr>
              <a:t> , a następnie zmiana na 8</a:t>
            </a:r>
            <a:r>
              <a:rPr lang="pl-PL" sz="2000" dirty="0">
                <a:solidFill>
                  <a:srgbClr val="202122"/>
                </a:solidFill>
                <a:latin typeface="Gill Sans MT" panose="020B0502020104020203" pitchFamily="34" charset="-18"/>
              </a:rPr>
              <a:t>♣. Kontra gracza </a:t>
            </a:r>
            <a:r>
              <a:rPr lang="pl-PL" sz="2000" b="1" i="1" dirty="0">
                <a:solidFill>
                  <a:srgbClr val="0070C0"/>
                </a:solidFill>
                <a:latin typeface="Gill Sans MT" panose="020B0502020104020203" pitchFamily="34" charset="-18"/>
              </a:rPr>
              <a:t>SOUTH</a:t>
            </a:r>
            <a:r>
              <a:rPr lang="pl-PL" sz="2000" dirty="0">
                <a:solidFill>
                  <a:srgbClr val="202122"/>
                </a:solidFill>
                <a:latin typeface="Gill Sans MT" panose="020B0502020104020203" pitchFamily="34" charset="-18"/>
              </a:rPr>
              <a:t> wytłumaczona jako karna</a:t>
            </a:r>
          </a:p>
          <a:p>
            <a:endParaRPr lang="pl-PL" sz="2000" dirty="0">
              <a:solidFill>
                <a:srgbClr val="202122"/>
              </a:solidFill>
              <a:latin typeface="Gill Sans MT" panose="020B0502020104020203" pitchFamily="34" charset="-18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sz="2000" b="1" dirty="0">
                <a:solidFill>
                  <a:srgbClr val="202122"/>
                </a:solidFill>
                <a:latin typeface="Gill Sans MT" panose="020B0502020104020203" pitchFamily="34" charset="-18"/>
              </a:rPr>
              <a:t>Jak oceniasz </a:t>
            </a:r>
            <a:r>
              <a:rPr lang="pl-PL" sz="2000" dirty="0">
                <a:solidFill>
                  <a:srgbClr val="202122"/>
                </a:solidFill>
                <a:latin typeface="Gill Sans MT" panose="020B0502020104020203" pitchFamily="34" charset="-18"/>
              </a:rPr>
              <a:t>swój kontrakt?</a:t>
            </a:r>
          </a:p>
          <a:p>
            <a:endParaRPr lang="pl-PL" sz="2000" dirty="0">
              <a:solidFill>
                <a:srgbClr val="202122"/>
              </a:solidFill>
              <a:latin typeface="Gill Sans MT" panose="020B0502020104020203" pitchFamily="34" charset="-18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sz="2000" b="1" dirty="0">
                <a:solidFill>
                  <a:srgbClr val="202122"/>
                </a:solidFill>
                <a:latin typeface="Gill Sans MT" panose="020B0502020104020203" pitchFamily="34" charset="-18"/>
              </a:rPr>
              <a:t>Co idzie </a:t>
            </a:r>
            <a:r>
              <a:rPr lang="pl-PL" sz="2000" dirty="0">
                <a:solidFill>
                  <a:srgbClr val="202122"/>
                </a:solidFill>
                <a:latin typeface="Gill Sans MT" panose="020B0502020104020203" pitchFamily="34" charset="-18"/>
              </a:rPr>
              <a:t>przeciwnikom?</a:t>
            </a:r>
          </a:p>
          <a:p>
            <a:endParaRPr lang="pl-PL" sz="2000" dirty="0">
              <a:solidFill>
                <a:srgbClr val="202122"/>
              </a:solidFill>
              <a:latin typeface="Gill Sans MT" panose="020B0502020104020203" pitchFamily="34" charset="-18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sz="2000" b="1" dirty="0">
                <a:solidFill>
                  <a:srgbClr val="202122"/>
                </a:solidFill>
                <a:latin typeface="Gill Sans MT" panose="020B0502020104020203" pitchFamily="34" charset="-18"/>
              </a:rPr>
              <a:t>Czy widzisz jakieś szanse </a:t>
            </a:r>
            <a:r>
              <a:rPr lang="pl-PL" sz="2000" dirty="0">
                <a:solidFill>
                  <a:srgbClr val="202122"/>
                </a:solidFill>
                <a:latin typeface="Gill Sans MT" panose="020B0502020104020203" pitchFamily="34" charset="-18"/>
              </a:rPr>
              <a:t>na wygranie? Bez ilu możesz wpaść, żeby wynik na maxy był dla Waszej pary opłacalny?</a:t>
            </a:r>
          </a:p>
        </p:txBody>
      </p:sp>
    </p:spTree>
    <p:extLst>
      <p:ext uri="{BB962C8B-B14F-4D97-AF65-F5344CB8AC3E}">
        <p14:creationId xmlns:p14="http://schemas.microsoft.com/office/powerpoint/2010/main" val="27959109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37A14379-9036-2EA2-6024-83F1C9867D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637" y="82131"/>
            <a:ext cx="3800877" cy="212766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F7EECD2-E6FF-54CC-E208-1F7F56C20C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5895" y="2329562"/>
            <a:ext cx="16002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rostokąt 3">
            <a:extLst>
              <a:ext uri="{FF2B5EF4-FFF2-40B4-BE49-F238E27FC236}">
                <a16:creationId xmlns:a16="http://schemas.microsoft.com/office/drawing/2014/main" id="{BCA5EA6F-1450-A9F7-7E71-DF51F2404FC9}"/>
              </a:ext>
            </a:extLst>
          </p:cNvPr>
          <p:cNvSpPr/>
          <p:nvPr/>
        </p:nvSpPr>
        <p:spPr>
          <a:xfrm>
            <a:off x="4365168" y="2209800"/>
            <a:ext cx="2481946" cy="1839724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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K 6 5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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W 8 5 2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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D 5</a:t>
            </a:r>
            <a:b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</a:b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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A K 7 2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ECB1F360-FD70-733F-8643-E565086FA37D}"/>
              </a:ext>
            </a:extLst>
          </p:cNvPr>
          <p:cNvSpPr/>
          <p:nvPr/>
        </p:nvSpPr>
        <p:spPr>
          <a:xfrm>
            <a:off x="9584877" y="2209800"/>
            <a:ext cx="2481946" cy="1839724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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10 7 4 3 2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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K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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W 9 4 2</a:t>
            </a:r>
            <a:b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</a:b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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D 10 6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72CF65B3-9BAB-3420-CFCD-888D967194A3}"/>
              </a:ext>
            </a:extLst>
          </p:cNvPr>
          <p:cNvSpPr/>
          <p:nvPr/>
        </p:nvSpPr>
        <p:spPr>
          <a:xfrm>
            <a:off x="6847114" y="4049524"/>
            <a:ext cx="2737763" cy="1839724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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kumimoji="0" lang="pl-PL" sz="2800" b="1" i="0" u="none" strike="noStrike" kern="0" cap="none" spc="0" normalizeH="0" baseline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A D W 8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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kumimoji="0" lang="pl-PL" sz="2800" b="1" i="0" u="none" strike="noStrike" kern="0" cap="none" spc="0" normalizeH="0" baseline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A D 10 7 6 3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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K 3</a:t>
            </a:r>
            <a:b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</a:b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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kumimoji="0" lang="pl-PL" sz="2800" b="1" i="0" u="none" strike="noStrike" kern="0" cap="none" spc="0" normalizeH="0" baseline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8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34D4BD11-6437-5AAA-699E-76539DD055B1}"/>
              </a:ext>
            </a:extLst>
          </p:cNvPr>
          <p:cNvSpPr/>
          <p:nvPr/>
        </p:nvSpPr>
        <p:spPr>
          <a:xfrm>
            <a:off x="6847114" y="370076"/>
            <a:ext cx="2737763" cy="1839724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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9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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9 4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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A 10 8 7 6</a:t>
            </a:r>
            <a:b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</a:b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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kumimoji="0" lang="pl-PL" sz="2800" b="1" i="0" u="none" strike="noStrike" kern="0" cap="none" spc="0" normalizeH="0" baseline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W 9 5 4 3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9049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id="{08A8DF85-8FE2-8B31-CDC1-AC4B1AFD0E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9001" y="232591"/>
            <a:ext cx="4114800" cy="1258751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ACCD555E-2D36-D925-8033-985B1BF2E6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2372" y="232591"/>
            <a:ext cx="4114800" cy="1258751"/>
          </a:xfrm>
          <a:prstGeom prst="rect">
            <a:avLst/>
          </a:prstGeom>
        </p:spPr>
      </p:pic>
      <p:sp>
        <p:nvSpPr>
          <p:cNvPr id="8" name="Prostokąt 7">
            <a:extLst>
              <a:ext uri="{FF2B5EF4-FFF2-40B4-BE49-F238E27FC236}">
                <a16:creationId xmlns:a16="http://schemas.microsoft.com/office/drawing/2014/main" id="{5D26981D-C7C4-8E28-5683-9FD20D5F11B6}"/>
              </a:ext>
            </a:extLst>
          </p:cNvPr>
          <p:cNvSpPr/>
          <p:nvPr/>
        </p:nvSpPr>
        <p:spPr>
          <a:xfrm>
            <a:off x="4697184" y="1733355"/>
            <a:ext cx="2797631" cy="1839724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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kumimoji="0" lang="pl-PL" sz="2800" b="1" i="0" u="none" strike="noStrike" kern="0" cap="none" spc="0" normalizeH="0" baseline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3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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kumimoji="0" lang="pl-PL" sz="2800" b="1" i="0" u="none" strike="noStrike" kern="0" cap="none" spc="0" normalizeH="0" baseline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8 6 4 2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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A K D 10 8 3</a:t>
            </a:r>
            <a:b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</a:b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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kumimoji="0" lang="pl-PL" sz="2800" b="1" i="0" u="none" strike="noStrike" kern="0" cap="none" spc="0" normalizeH="0" baseline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10 6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36EE0C2C-23F6-95D6-5198-A8744EB74A45}"/>
              </a:ext>
            </a:extLst>
          </p:cNvPr>
          <p:cNvSpPr txBox="1"/>
          <p:nvPr/>
        </p:nvSpPr>
        <p:spPr>
          <a:xfrm>
            <a:off x="1741713" y="3815092"/>
            <a:ext cx="8708572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l-PL" sz="2000" b="1" dirty="0"/>
              <a:t>Zastanów się co zalicytujesz z podaną ręką w obu przypadkach i dlaczego?</a:t>
            </a:r>
            <a:endParaRPr lang="pl-PL" sz="2000" dirty="0"/>
          </a:p>
        </p:txBody>
      </p:sp>
      <p:sp>
        <p:nvSpPr>
          <p:cNvPr id="10" name="Strzałka: w prawo 9">
            <a:extLst>
              <a:ext uri="{FF2B5EF4-FFF2-40B4-BE49-F238E27FC236}">
                <a16:creationId xmlns:a16="http://schemas.microsoft.com/office/drawing/2014/main" id="{28969219-0273-DDB1-3D98-6C4FDCB43357}"/>
              </a:ext>
            </a:extLst>
          </p:cNvPr>
          <p:cNvSpPr/>
          <p:nvPr/>
        </p:nvSpPr>
        <p:spPr>
          <a:xfrm rot="7284220">
            <a:off x="3982520" y="4455270"/>
            <a:ext cx="751114" cy="33606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trzałka: w prawo 10">
            <a:extLst>
              <a:ext uri="{FF2B5EF4-FFF2-40B4-BE49-F238E27FC236}">
                <a16:creationId xmlns:a16="http://schemas.microsoft.com/office/drawing/2014/main" id="{D9D2A4C9-5B2C-1C36-3F49-2FE6EFC33DF8}"/>
              </a:ext>
            </a:extLst>
          </p:cNvPr>
          <p:cNvSpPr/>
          <p:nvPr/>
        </p:nvSpPr>
        <p:spPr>
          <a:xfrm rot="3274270">
            <a:off x="7473883" y="4459947"/>
            <a:ext cx="751114" cy="33606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Strzałka: w prawo 11">
            <a:extLst>
              <a:ext uri="{FF2B5EF4-FFF2-40B4-BE49-F238E27FC236}">
                <a16:creationId xmlns:a16="http://schemas.microsoft.com/office/drawing/2014/main" id="{484CBAF8-E587-AE08-B653-0DD99065404A}"/>
              </a:ext>
            </a:extLst>
          </p:cNvPr>
          <p:cNvSpPr/>
          <p:nvPr/>
        </p:nvSpPr>
        <p:spPr>
          <a:xfrm>
            <a:off x="7623114" y="2485186"/>
            <a:ext cx="751114" cy="33606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EB62CFFF-2B8F-D228-E3B6-3DDB2DC98860}"/>
              </a:ext>
            </a:extLst>
          </p:cNvPr>
          <p:cNvSpPr txBox="1"/>
          <p:nvPr/>
        </p:nvSpPr>
        <p:spPr>
          <a:xfrm>
            <a:off x="8502527" y="2468551"/>
            <a:ext cx="179691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l-PL" b="1" dirty="0"/>
              <a:t>RĘKA</a:t>
            </a:r>
            <a:r>
              <a:rPr lang="pl-PL" dirty="0"/>
              <a:t> </a:t>
            </a:r>
            <a:r>
              <a:rPr lang="pl-PL" b="1" i="1" dirty="0">
                <a:solidFill>
                  <a:srgbClr val="00B050"/>
                </a:solidFill>
              </a:rPr>
              <a:t>EAST</a:t>
            </a:r>
          </a:p>
        </p:txBody>
      </p:sp>
      <p:pic>
        <p:nvPicPr>
          <p:cNvPr id="15" name="Obraz 14">
            <a:extLst>
              <a:ext uri="{FF2B5EF4-FFF2-40B4-BE49-F238E27FC236}">
                <a16:creationId xmlns:a16="http://schemas.microsoft.com/office/drawing/2014/main" id="{46FFF9B9-1121-7BF2-9053-036E8B242B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2372" y="5031401"/>
            <a:ext cx="4114800" cy="1343212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2E1221D-CBF9-1E8E-737B-4F3E62DC29B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39001" y="5031401"/>
            <a:ext cx="4278085" cy="1267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5191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F9B7AB3C-4B58-16E0-A237-45E27BBCDB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3180" y="653143"/>
            <a:ext cx="16002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Obraz 3">
            <a:extLst>
              <a:ext uri="{FF2B5EF4-FFF2-40B4-BE49-F238E27FC236}">
                <a16:creationId xmlns:a16="http://schemas.microsoft.com/office/drawing/2014/main" id="{BA4CF278-8936-9061-310B-927877C068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004" y="138604"/>
            <a:ext cx="4457425" cy="2114739"/>
          </a:xfrm>
          <a:prstGeom prst="rect">
            <a:avLst/>
          </a:prstGeom>
        </p:spPr>
      </p:pic>
      <p:sp>
        <p:nvSpPr>
          <p:cNvPr id="5" name="Prostokąt 4">
            <a:extLst>
              <a:ext uri="{FF2B5EF4-FFF2-40B4-BE49-F238E27FC236}">
                <a16:creationId xmlns:a16="http://schemas.microsoft.com/office/drawing/2014/main" id="{2331BA75-7C68-F418-4E66-05BD27488BC2}"/>
              </a:ext>
            </a:extLst>
          </p:cNvPr>
          <p:cNvSpPr/>
          <p:nvPr/>
        </p:nvSpPr>
        <p:spPr>
          <a:xfrm>
            <a:off x="8677158" y="533381"/>
            <a:ext cx="2797631" cy="1839724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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kumimoji="0" lang="pl-PL" sz="2800" b="1" i="0" u="none" strike="noStrike" kern="0" cap="none" spc="0" normalizeH="0" baseline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3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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kumimoji="0" lang="pl-PL" sz="2800" b="1" i="0" u="none" strike="noStrike" kern="0" cap="none" spc="0" normalizeH="0" baseline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8 6 4 2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</a:t>
            </a:r>
            <a:r>
              <a:rPr lang="pl-PL" sz="28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A K D 10 8 3</a:t>
            </a:r>
            <a:b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</a:b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Symbol" panose="05050102010706020507" pitchFamily="18" charset="2"/>
              </a:rPr>
              <a:t></a:t>
            </a:r>
            <a:r>
              <a:rPr kumimoji="0" lang="pl-PL" sz="28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 </a:t>
            </a:r>
            <a:r>
              <a:rPr kumimoji="0" lang="pl-PL" sz="2800" b="1" i="0" u="none" strike="noStrike" kern="0" cap="none" spc="0" normalizeH="0" baseline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sym typeface="Times New Roman"/>
              </a:rPr>
              <a:t>10 6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</a:endParaRP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DB9D0195-1C8C-571A-B3C1-92892E34F594}"/>
              </a:ext>
            </a:extLst>
          </p:cNvPr>
          <p:cNvSpPr txBox="1"/>
          <p:nvPr/>
        </p:nvSpPr>
        <p:spPr>
          <a:xfrm>
            <a:off x="272143" y="2592568"/>
            <a:ext cx="4354286" cy="193899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sz="2000" b="1" dirty="0">
                <a:solidFill>
                  <a:schemeClr val="tx1"/>
                </a:solidFill>
                <a:latin typeface="Gill Sans MT" panose="020B0502020104020203" pitchFamily="34" charset="-18"/>
              </a:rPr>
              <a:t>Kontra gracza </a:t>
            </a:r>
            <a:r>
              <a:rPr lang="pl-PL" sz="2000" b="1" i="1" dirty="0">
                <a:solidFill>
                  <a:schemeClr val="accent1"/>
                </a:solidFill>
                <a:latin typeface="Gill Sans MT" panose="020B0502020104020203" pitchFamily="34" charset="-18"/>
              </a:rPr>
              <a:t>South</a:t>
            </a:r>
            <a:r>
              <a:rPr lang="pl-PL" sz="2000" b="1" dirty="0">
                <a:solidFill>
                  <a:schemeClr val="tx1"/>
                </a:solidFill>
                <a:latin typeface="Gill Sans MT" panose="020B0502020104020203" pitchFamily="34" charset="-18"/>
              </a:rPr>
              <a:t> </a:t>
            </a:r>
            <a:r>
              <a:rPr lang="pl-PL" sz="2000" dirty="0">
                <a:solidFill>
                  <a:schemeClr val="tx1"/>
                </a:solidFill>
                <a:latin typeface="Gill Sans MT" panose="020B0502020104020203" pitchFamily="34" charset="-18"/>
              </a:rPr>
              <a:t>obiecywała układ co najmniej 4-4 w starszych kolorach, a późniejsze </a:t>
            </a:r>
            <a:r>
              <a:rPr lang="pl-PL" sz="2000" b="1" dirty="0">
                <a:solidFill>
                  <a:schemeClr val="tx1"/>
                </a:solidFill>
                <a:latin typeface="Gill Sans MT" panose="020B0502020104020203" pitchFamily="34" charset="-18"/>
              </a:rPr>
              <a:t>2</a:t>
            </a:r>
            <a:r>
              <a:rPr lang="pl-PL" sz="2000" dirty="0">
                <a:solidFill>
                  <a:srgbClr val="FF0000"/>
                </a:solidFill>
                <a:latin typeface="Gill Sans MT" panose="020B0502020104020203" pitchFamily="34" charset="-18"/>
              </a:rPr>
              <a:t>♥ </a:t>
            </a:r>
            <a:r>
              <a:rPr lang="pl-PL" sz="2000" dirty="0">
                <a:solidFill>
                  <a:schemeClr val="tx1"/>
                </a:solidFill>
                <a:latin typeface="Gill Sans MT" panose="020B0502020104020203" pitchFamily="34" charset="-18"/>
              </a:rPr>
              <a:t>wskazywało układ 5</a:t>
            </a:r>
            <a:r>
              <a:rPr lang="pl-PL" sz="2000" dirty="0">
                <a:solidFill>
                  <a:srgbClr val="FF0000"/>
                </a:solidFill>
                <a:latin typeface="Gill Sans MT" panose="020B0502020104020203" pitchFamily="34" charset="-18"/>
              </a:rPr>
              <a:t>♥</a:t>
            </a:r>
            <a:r>
              <a:rPr lang="pl-PL" sz="2000" dirty="0">
                <a:solidFill>
                  <a:schemeClr val="tx1"/>
                </a:solidFill>
                <a:latin typeface="Gill Sans MT" panose="020B0502020104020203" pitchFamily="34" charset="-18"/>
              </a:rPr>
              <a:t>- 4</a:t>
            </a:r>
            <a:r>
              <a:rPr lang="pl-PL" sz="2000" dirty="0">
                <a:solidFill>
                  <a:srgbClr val="222222"/>
                </a:solidFill>
                <a:latin typeface="Gill Sans MT" panose="020B0502020104020203" pitchFamily="34" charset="-18"/>
              </a:rPr>
              <a:t>♠ do 10 PC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sz="2000" b="1" dirty="0">
                <a:solidFill>
                  <a:schemeClr val="tx1"/>
                </a:solidFill>
                <a:latin typeface="Gill Sans MT" panose="020B0502020104020203" pitchFamily="34" charset="-18"/>
              </a:rPr>
              <a:t>Partner ( </a:t>
            </a:r>
            <a:r>
              <a:rPr lang="pl-PL" sz="2000" b="1" i="1" dirty="0">
                <a:solidFill>
                  <a:srgbClr val="C00000"/>
                </a:solidFill>
                <a:latin typeface="Gill Sans MT" panose="020B0502020104020203" pitchFamily="34" charset="-18"/>
              </a:rPr>
              <a:t>WEST</a:t>
            </a:r>
            <a:r>
              <a:rPr lang="pl-PL" sz="2000" b="1" dirty="0">
                <a:solidFill>
                  <a:schemeClr val="tx1"/>
                </a:solidFill>
                <a:latin typeface="Gill Sans MT" panose="020B0502020104020203" pitchFamily="34" charset="-18"/>
              </a:rPr>
              <a:t>) </a:t>
            </a:r>
            <a:r>
              <a:rPr lang="pl-PL" sz="2000" dirty="0">
                <a:solidFill>
                  <a:schemeClr val="tx1"/>
                </a:solidFill>
                <a:latin typeface="Gill Sans MT" panose="020B0502020104020203" pitchFamily="34" charset="-18"/>
              </a:rPr>
              <a:t>licytował naturalnie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E2E84850-BD91-B41B-DF36-FF49F5975E0D}"/>
              </a:ext>
            </a:extLst>
          </p:cNvPr>
          <p:cNvSpPr txBox="1"/>
          <p:nvPr/>
        </p:nvSpPr>
        <p:spPr>
          <a:xfrm>
            <a:off x="2300296" y="5050024"/>
            <a:ext cx="8708572" cy="163121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l-PL" sz="2000" b="1" dirty="0"/>
              <a:t>Zastanów się nad paroma aspektami :</a:t>
            </a:r>
            <a:endParaRPr lang="pl-PL" sz="2000" dirty="0"/>
          </a:p>
          <a:p>
            <a:endParaRPr lang="pl-PL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000" b="1" dirty="0"/>
              <a:t>Jakiego układu </a:t>
            </a:r>
            <a:r>
              <a:rPr lang="pl-PL" sz="2000" dirty="0"/>
              <a:t>spodziewasz się u rozgrywającego </a:t>
            </a:r>
            <a:r>
              <a:rPr lang="pl-PL" sz="2000" b="1" dirty="0"/>
              <a:t>( NORTH)?</a:t>
            </a:r>
            <a:endParaRPr lang="pl-PL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000" b="1" dirty="0"/>
              <a:t>Jak chcesz obkładać </a:t>
            </a:r>
            <a:r>
              <a:rPr lang="pl-PL" sz="2000" dirty="0"/>
              <a:t>ten kontrakt?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000" b="1" dirty="0"/>
              <a:t>Przeciwnicy są w sytuacji</a:t>
            </a:r>
            <a:r>
              <a:rPr lang="pl-PL" sz="2000" dirty="0"/>
              <a:t>, kiedy potrzebują maxów- czy to coś zmienia?</a:t>
            </a: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4CA67813-2EEB-572A-FC81-9F6F2AEEE98E}"/>
              </a:ext>
            </a:extLst>
          </p:cNvPr>
          <p:cNvSpPr txBox="1"/>
          <p:nvPr/>
        </p:nvSpPr>
        <p:spPr>
          <a:xfrm>
            <a:off x="8677158" y="2592808"/>
            <a:ext cx="648510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pl-PL" sz="2000" b="1" dirty="0">
                <a:solidFill>
                  <a:srgbClr val="222222"/>
                </a:solidFill>
                <a:latin typeface="Gill Sans MT" panose="020B0502020104020203" pitchFamily="34" charset="-18"/>
              </a:rPr>
              <a:t>?</a:t>
            </a:r>
            <a:endParaRPr lang="pl-PL" sz="2000" dirty="0"/>
          </a:p>
        </p:txBody>
      </p:sp>
      <p:sp>
        <p:nvSpPr>
          <p:cNvPr id="9" name="Strzałka: kolista 8">
            <a:extLst>
              <a:ext uri="{FF2B5EF4-FFF2-40B4-BE49-F238E27FC236}">
                <a16:creationId xmlns:a16="http://schemas.microsoft.com/office/drawing/2014/main" id="{1379D0FA-D3D4-0F1C-0E3E-F354B88095BA}"/>
              </a:ext>
            </a:extLst>
          </p:cNvPr>
          <p:cNvSpPr/>
          <p:nvPr/>
        </p:nvSpPr>
        <p:spPr>
          <a:xfrm rot="8530987">
            <a:off x="7722637" y="1722773"/>
            <a:ext cx="983290" cy="1300664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5996637"/>
              <a:gd name="adj5" fmla="val 1250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41625135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akiet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958</Words>
  <Application>Microsoft Office PowerPoint</Application>
  <PresentationFormat>Panoramiczny</PresentationFormat>
  <Paragraphs>142</Paragraphs>
  <Slides>14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22" baseType="lpstr">
      <vt:lpstr>Aptos</vt:lpstr>
      <vt:lpstr>Aptos Display</vt:lpstr>
      <vt:lpstr>Arial</vt:lpstr>
      <vt:lpstr>Gill Sans MT</vt:lpstr>
      <vt:lpstr>Google Sans</vt:lpstr>
      <vt:lpstr>Proxima Nova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Wróbel Michał</dc:creator>
  <cp:lastModifiedBy>Wróbel Michał</cp:lastModifiedBy>
  <cp:revision>3</cp:revision>
  <dcterms:created xsi:type="dcterms:W3CDTF">2025-07-03T10:17:51Z</dcterms:created>
  <dcterms:modified xsi:type="dcterms:W3CDTF">2025-07-05T14:42:45Z</dcterms:modified>
</cp:coreProperties>
</file>