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5403E-00C1-45E5-8074-2B39EE1BF411}" type="doc">
      <dgm:prSet loTypeId="urn:microsoft.com/office/officeart/2005/8/layout/hierarchy1" loCatId="hierarchy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802CCC0-079D-42B7-84C8-0EF3A8B42BA9}">
      <dgm:prSet/>
      <dgm:spPr/>
      <dgm:t>
        <a:bodyPr/>
        <a:lstStyle/>
        <a:p>
          <a:r>
            <a:rPr lang="en-US" b="1"/>
            <a:t>Złoty Potok 03.01.-06.01.2025</a:t>
          </a:r>
          <a:endParaRPr lang="en-US"/>
        </a:p>
      </dgm:t>
    </dgm:pt>
    <dgm:pt modelId="{DE8F2861-63A3-4E99-B672-39F99F905B81}" type="parTrans" cxnId="{F5ED67D3-1C5C-46EF-90CA-5708EBA247B3}">
      <dgm:prSet/>
      <dgm:spPr/>
      <dgm:t>
        <a:bodyPr/>
        <a:lstStyle/>
        <a:p>
          <a:endParaRPr lang="en-US"/>
        </a:p>
      </dgm:t>
    </dgm:pt>
    <dgm:pt modelId="{32A81231-5755-4DAA-9C34-0E67B06800C1}" type="sibTrans" cxnId="{F5ED67D3-1C5C-46EF-90CA-5708EBA247B3}">
      <dgm:prSet/>
      <dgm:spPr/>
      <dgm:t>
        <a:bodyPr/>
        <a:lstStyle/>
        <a:p>
          <a:endParaRPr lang="en-US"/>
        </a:p>
      </dgm:t>
    </dgm:pt>
    <dgm:pt modelId="{B0BA1595-3239-4981-A599-E3C604D2C7E0}">
      <dgm:prSet/>
      <dgm:spPr/>
      <dgm:t>
        <a:bodyPr/>
        <a:lstStyle/>
        <a:p>
          <a:r>
            <a:rPr lang="en-US" b="1"/>
            <a:t>Prowadzą: Adam Krysa i Michał Wróbel</a:t>
          </a:r>
          <a:endParaRPr lang="en-US"/>
        </a:p>
      </dgm:t>
    </dgm:pt>
    <dgm:pt modelId="{EB2213D1-96CC-4DB2-93B9-5897A29575A1}" type="parTrans" cxnId="{525414B5-9BE0-4964-8336-45F060D80907}">
      <dgm:prSet/>
      <dgm:spPr/>
      <dgm:t>
        <a:bodyPr/>
        <a:lstStyle/>
        <a:p>
          <a:endParaRPr lang="en-US"/>
        </a:p>
      </dgm:t>
    </dgm:pt>
    <dgm:pt modelId="{C9B1729E-0F95-4DD6-A278-BC5AE2A67203}" type="sibTrans" cxnId="{525414B5-9BE0-4964-8336-45F060D80907}">
      <dgm:prSet/>
      <dgm:spPr/>
      <dgm:t>
        <a:bodyPr/>
        <a:lstStyle/>
        <a:p>
          <a:endParaRPr lang="en-US"/>
        </a:p>
      </dgm:t>
    </dgm:pt>
    <dgm:pt modelId="{E60EF17C-DED2-4366-8A05-9351596FB714}" type="pres">
      <dgm:prSet presAssocID="{0705403E-00C1-45E5-8074-2B39EE1BF4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5D856E6-D42F-458E-82B1-43158B6838D7}" type="pres">
      <dgm:prSet presAssocID="{5802CCC0-079D-42B7-84C8-0EF3A8B42BA9}" presName="hierRoot1" presStyleCnt="0"/>
      <dgm:spPr/>
    </dgm:pt>
    <dgm:pt modelId="{1CF4BA82-ACC0-4436-BE9C-B3949BB93E31}" type="pres">
      <dgm:prSet presAssocID="{5802CCC0-079D-42B7-84C8-0EF3A8B42BA9}" presName="composite" presStyleCnt="0"/>
      <dgm:spPr/>
    </dgm:pt>
    <dgm:pt modelId="{3EEC421C-1383-49FA-9729-967B6BEA53F3}" type="pres">
      <dgm:prSet presAssocID="{5802CCC0-079D-42B7-84C8-0EF3A8B42BA9}" presName="background" presStyleLbl="node0" presStyleIdx="0" presStyleCnt="2"/>
      <dgm:spPr/>
    </dgm:pt>
    <dgm:pt modelId="{7BE9D891-A6E8-49A8-B397-EB927393C067}" type="pres">
      <dgm:prSet presAssocID="{5802CCC0-079D-42B7-84C8-0EF3A8B42BA9}" presName="text" presStyleLbl="fgAcc0" presStyleIdx="0" presStyleCnt="2">
        <dgm:presLayoutVars>
          <dgm:chPref val="3"/>
        </dgm:presLayoutVars>
      </dgm:prSet>
      <dgm:spPr/>
    </dgm:pt>
    <dgm:pt modelId="{92B9175C-A0E7-4DD9-8752-7B338E5EB0F6}" type="pres">
      <dgm:prSet presAssocID="{5802CCC0-079D-42B7-84C8-0EF3A8B42BA9}" presName="hierChild2" presStyleCnt="0"/>
      <dgm:spPr/>
    </dgm:pt>
    <dgm:pt modelId="{6FC53AA5-50B3-4895-BE0A-7831C4A12995}" type="pres">
      <dgm:prSet presAssocID="{B0BA1595-3239-4981-A599-E3C604D2C7E0}" presName="hierRoot1" presStyleCnt="0"/>
      <dgm:spPr/>
    </dgm:pt>
    <dgm:pt modelId="{1AC5B5BD-622B-4860-B0CA-04B929158E34}" type="pres">
      <dgm:prSet presAssocID="{B0BA1595-3239-4981-A599-E3C604D2C7E0}" presName="composite" presStyleCnt="0"/>
      <dgm:spPr/>
    </dgm:pt>
    <dgm:pt modelId="{69137515-BC8F-44F1-BB2E-667735C900A9}" type="pres">
      <dgm:prSet presAssocID="{B0BA1595-3239-4981-A599-E3C604D2C7E0}" presName="background" presStyleLbl="node0" presStyleIdx="1" presStyleCnt="2"/>
      <dgm:spPr/>
    </dgm:pt>
    <dgm:pt modelId="{3F03EF6B-BD08-42B5-9E89-3AB4E8292D55}" type="pres">
      <dgm:prSet presAssocID="{B0BA1595-3239-4981-A599-E3C604D2C7E0}" presName="text" presStyleLbl="fgAcc0" presStyleIdx="1" presStyleCnt="2">
        <dgm:presLayoutVars>
          <dgm:chPref val="3"/>
        </dgm:presLayoutVars>
      </dgm:prSet>
      <dgm:spPr/>
    </dgm:pt>
    <dgm:pt modelId="{89AC7DF9-9DEA-4940-8ED5-8D7019857B72}" type="pres">
      <dgm:prSet presAssocID="{B0BA1595-3239-4981-A599-E3C604D2C7E0}" presName="hierChild2" presStyleCnt="0"/>
      <dgm:spPr/>
    </dgm:pt>
  </dgm:ptLst>
  <dgm:cxnLst>
    <dgm:cxn modelId="{4E05E286-065E-4F0D-AB3A-990A9A522EB6}" type="presOf" srcId="{5802CCC0-079D-42B7-84C8-0EF3A8B42BA9}" destId="{7BE9D891-A6E8-49A8-B397-EB927393C067}" srcOrd="0" destOrd="0" presId="urn:microsoft.com/office/officeart/2005/8/layout/hierarchy1"/>
    <dgm:cxn modelId="{A28E438F-9046-432D-B0DA-C10B2D969B45}" type="presOf" srcId="{B0BA1595-3239-4981-A599-E3C604D2C7E0}" destId="{3F03EF6B-BD08-42B5-9E89-3AB4E8292D55}" srcOrd="0" destOrd="0" presId="urn:microsoft.com/office/officeart/2005/8/layout/hierarchy1"/>
    <dgm:cxn modelId="{525414B5-9BE0-4964-8336-45F060D80907}" srcId="{0705403E-00C1-45E5-8074-2B39EE1BF411}" destId="{B0BA1595-3239-4981-A599-E3C604D2C7E0}" srcOrd="1" destOrd="0" parTransId="{EB2213D1-96CC-4DB2-93B9-5897A29575A1}" sibTransId="{C9B1729E-0F95-4DD6-A278-BC5AE2A67203}"/>
    <dgm:cxn modelId="{F5ED67D3-1C5C-46EF-90CA-5708EBA247B3}" srcId="{0705403E-00C1-45E5-8074-2B39EE1BF411}" destId="{5802CCC0-079D-42B7-84C8-0EF3A8B42BA9}" srcOrd="0" destOrd="0" parTransId="{DE8F2861-63A3-4E99-B672-39F99F905B81}" sibTransId="{32A81231-5755-4DAA-9C34-0E67B06800C1}"/>
    <dgm:cxn modelId="{2484BBFD-1F30-4C93-8F01-4C2958CBC90A}" type="presOf" srcId="{0705403E-00C1-45E5-8074-2B39EE1BF411}" destId="{E60EF17C-DED2-4366-8A05-9351596FB714}" srcOrd="0" destOrd="0" presId="urn:microsoft.com/office/officeart/2005/8/layout/hierarchy1"/>
    <dgm:cxn modelId="{E5101497-C15D-492C-907A-A9CCDA76A6FB}" type="presParOf" srcId="{E60EF17C-DED2-4366-8A05-9351596FB714}" destId="{E5D856E6-D42F-458E-82B1-43158B6838D7}" srcOrd="0" destOrd="0" presId="urn:microsoft.com/office/officeart/2005/8/layout/hierarchy1"/>
    <dgm:cxn modelId="{98DA9615-502D-4024-B0B0-3F628BF596A8}" type="presParOf" srcId="{E5D856E6-D42F-458E-82B1-43158B6838D7}" destId="{1CF4BA82-ACC0-4436-BE9C-B3949BB93E31}" srcOrd="0" destOrd="0" presId="urn:microsoft.com/office/officeart/2005/8/layout/hierarchy1"/>
    <dgm:cxn modelId="{7DB8AA56-5E6D-4689-B7A1-36E456D3D9AC}" type="presParOf" srcId="{1CF4BA82-ACC0-4436-BE9C-B3949BB93E31}" destId="{3EEC421C-1383-49FA-9729-967B6BEA53F3}" srcOrd="0" destOrd="0" presId="urn:microsoft.com/office/officeart/2005/8/layout/hierarchy1"/>
    <dgm:cxn modelId="{D7F17504-63B4-41A4-90C2-8B772846E1B6}" type="presParOf" srcId="{1CF4BA82-ACC0-4436-BE9C-B3949BB93E31}" destId="{7BE9D891-A6E8-49A8-B397-EB927393C067}" srcOrd="1" destOrd="0" presId="urn:microsoft.com/office/officeart/2005/8/layout/hierarchy1"/>
    <dgm:cxn modelId="{19A26AA5-E0AE-4887-B62B-D8652482B00C}" type="presParOf" srcId="{E5D856E6-D42F-458E-82B1-43158B6838D7}" destId="{92B9175C-A0E7-4DD9-8752-7B338E5EB0F6}" srcOrd="1" destOrd="0" presId="urn:microsoft.com/office/officeart/2005/8/layout/hierarchy1"/>
    <dgm:cxn modelId="{CCD857E2-81EB-43F0-B5AA-B0CCC218216D}" type="presParOf" srcId="{E60EF17C-DED2-4366-8A05-9351596FB714}" destId="{6FC53AA5-50B3-4895-BE0A-7831C4A12995}" srcOrd="1" destOrd="0" presId="urn:microsoft.com/office/officeart/2005/8/layout/hierarchy1"/>
    <dgm:cxn modelId="{B0CAB169-7287-4C17-9A2B-FD54D9BC5987}" type="presParOf" srcId="{6FC53AA5-50B3-4895-BE0A-7831C4A12995}" destId="{1AC5B5BD-622B-4860-B0CA-04B929158E34}" srcOrd="0" destOrd="0" presId="urn:microsoft.com/office/officeart/2005/8/layout/hierarchy1"/>
    <dgm:cxn modelId="{4CC64A44-05AE-452A-B5AD-B26913FA6409}" type="presParOf" srcId="{1AC5B5BD-622B-4860-B0CA-04B929158E34}" destId="{69137515-BC8F-44F1-BB2E-667735C900A9}" srcOrd="0" destOrd="0" presId="urn:microsoft.com/office/officeart/2005/8/layout/hierarchy1"/>
    <dgm:cxn modelId="{3C242A38-74BA-4426-86D2-2B7F8FD85634}" type="presParOf" srcId="{1AC5B5BD-622B-4860-B0CA-04B929158E34}" destId="{3F03EF6B-BD08-42B5-9E89-3AB4E8292D55}" srcOrd="1" destOrd="0" presId="urn:microsoft.com/office/officeart/2005/8/layout/hierarchy1"/>
    <dgm:cxn modelId="{BB2B0924-D309-4171-83D7-42EDC28D806C}" type="presParOf" srcId="{6FC53AA5-50B3-4895-BE0A-7831C4A12995}" destId="{89AC7DF9-9DEA-4940-8ED5-8D7019857B7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C421C-1383-49FA-9729-967B6BEA53F3}">
      <dsp:nvSpPr>
        <dsp:cNvPr id="0" name=""/>
        <dsp:cNvSpPr/>
      </dsp:nvSpPr>
      <dsp:spPr>
        <a:xfrm>
          <a:off x="772" y="821514"/>
          <a:ext cx="2709881" cy="1720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E9D891-A6E8-49A8-B397-EB927393C067}">
      <dsp:nvSpPr>
        <dsp:cNvPr id="0" name=""/>
        <dsp:cNvSpPr/>
      </dsp:nvSpPr>
      <dsp:spPr>
        <a:xfrm>
          <a:off x="301869" y="1107557"/>
          <a:ext cx="2709881" cy="172077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Złoty Potok 03.01.-06.01.2025</a:t>
          </a:r>
          <a:endParaRPr lang="en-US" sz="2600" kern="1200"/>
        </a:p>
      </dsp:txBody>
      <dsp:txXfrm>
        <a:off x="352269" y="1157957"/>
        <a:ext cx="2609081" cy="1619974"/>
      </dsp:txXfrm>
    </dsp:sp>
    <dsp:sp modelId="{69137515-BC8F-44F1-BB2E-667735C900A9}">
      <dsp:nvSpPr>
        <dsp:cNvPr id="0" name=""/>
        <dsp:cNvSpPr/>
      </dsp:nvSpPr>
      <dsp:spPr>
        <a:xfrm>
          <a:off x="3312848" y="821514"/>
          <a:ext cx="2709881" cy="17207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03EF6B-BD08-42B5-9E89-3AB4E8292D55}">
      <dsp:nvSpPr>
        <dsp:cNvPr id="0" name=""/>
        <dsp:cNvSpPr/>
      </dsp:nvSpPr>
      <dsp:spPr>
        <a:xfrm>
          <a:off x="3613946" y="1107557"/>
          <a:ext cx="2709881" cy="172077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Prowadzą: Adam Krysa i Michał Wróbel</a:t>
          </a:r>
          <a:endParaRPr lang="en-US" sz="2600" kern="1200"/>
        </a:p>
      </dsp:txBody>
      <dsp:txXfrm>
        <a:off x="3664346" y="1157957"/>
        <a:ext cx="2609081" cy="1619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5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4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5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7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89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0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0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4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5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7" r:id="rId7"/>
    <p:sldLayoutId id="2147483673" r:id="rId8"/>
    <p:sldLayoutId id="2147483674" r:id="rId9"/>
    <p:sldLayoutId id="2147483675" r:id="rId10"/>
    <p:sldLayoutId id="214748367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1.xml"/><Relationship Id="rId5" Type="http://schemas.openxmlformats.org/officeDocument/2006/relationships/image" Target="../media/image4.jpeg"/><Relationship Id="rId10" Type="http://schemas.microsoft.com/office/2007/relationships/diagramDrawing" Target="../diagrams/drawing1.xml"/><Relationship Id="rId4" Type="http://schemas.openxmlformats.org/officeDocument/2006/relationships/image" Target="../media/image3.jpg"/><Relationship Id="rId9" Type="http://schemas.openxmlformats.org/officeDocument/2006/relationships/diagramColors" Target="../diagrams/colors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1" name="Rectangle 2110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113" name="Picture 2112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115" name="Rectangle 2114">
            <a:extLst>
              <a:ext uri="{FF2B5EF4-FFF2-40B4-BE49-F238E27FC236}">
                <a16:creationId xmlns:a16="http://schemas.microsoft.com/office/drawing/2014/main" id="{4AB8125F-0FD8-48CD-9F43-73E5494EA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117" name="Rectangle 2116">
            <a:extLst>
              <a:ext uri="{FF2B5EF4-FFF2-40B4-BE49-F238E27FC236}">
                <a16:creationId xmlns:a16="http://schemas.microsoft.com/office/drawing/2014/main" id="{0019DD6C-5899-4C07-864B-EB0A7D104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119" name="Rectangle 2118">
            <a:extLst>
              <a:ext uri="{FF2B5EF4-FFF2-40B4-BE49-F238E27FC236}">
                <a16:creationId xmlns:a16="http://schemas.microsoft.com/office/drawing/2014/main" id="{EBDFFBC1-15BD-428E-B8AF-ECF5D1B76D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7339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121" name="Rectangle 2120">
            <a:extLst>
              <a:ext uri="{FF2B5EF4-FFF2-40B4-BE49-F238E27FC236}">
                <a16:creationId xmlns:a16="http://schemas.microsoft.com/office/drawing/2014/main" id="{EBFB3075-0323-4EB0-B1A5-776A0E709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055" y="0"/>
            <a:ext cx="12191999" cy="2274195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69FE0B9-4251-9C64-A412-231A34413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1000"/>
            <a:ext cx="10003218" cy="1600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Szkolenie numer 1- Obrona-Przepuszczenie, utwierdzanie przeciwnika w błędzie</a:t>
            </a:r>
          </a:p>
        </p:txBody>
      </p:sp>
      <p:pic>
        <p:nvPicPr>
          <p:cNvPr id="3" name="Obraz 2" descr="Obraz zawierający Grafika, logo, Czcionka, symbol&#10;&#10;Opis wygenerowany automatycznie">
            <a:extLst>
              <a:ext uri="{FF2B5EF4-FFF2-40B4-BE49-F238E27FC236}">
                <a16:creationId xmlns:a16="http://schemas.microsoft.com/office/drawing/2014/main" id="{3E659912-1C29-7772-A501-E3F738E95B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90" r="5" b="31754"/>
          <a:stretch/>
        </p:blipFill>
        <p:spPr>
          <a:xfrm>
            <a:off x="7848600" y="4518684"/>
            <a:ext cx="4343400" cy="2339316"/>
          </a:xfrm>
          <a:prstGeom prst="rect">
            <a:avLst/>
          </a:prstGeom>
        </p:spPr>
      </p:pic>
      <p:pic>
        <p:nvPicPr>
          <p:cNvPr id="2050" name="Picture 2" descr="Kmicic B&amp;S">
            <a:extLst>
              <a:ext uri="{FF2B5EF4-FFF2-40B4-BE49-F238E27FC236}">
                <a16:creationId xmlns:a16="http://schemas.microsoft.com/office/drawing/2014/main" id="{0A428FB2-4C8D-D519-FE1B-D8CB016BB3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 b="6294"/>
          <a:stretch/>
        </p:blipFill>
        <p:spPr bwMode="auto">
          <a:xfrm>
            <a:off x="7848600" y="2267339"/>
            <a:ext cx="4343400" cy="228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74" name="pole tekstowe 3">
            <a:extLst>
              <a:ext uri="{FF2B5EF4-FFF2-40B4-BE49-F238E27FC236}">
                <a16:creationId xmlns:a16="http://schemas.microsoft.com/office/drawing/2014/main" id="{8641908D-DEE0-4697-FF2F-136CF669F7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0651419"/>
              </p:ext>
            </p:extLst>
          </p:nvPr>
        </p:nvGraphicFramePr>
        <p:xfrm>
          <a:off x="838200" y="2648338"/>
          <a:ext cx="6324600" cy="3649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47593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7FAC0E57-C1F9-095D-4BCC-E75481627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24" y="0"/>
            <a:ext cx="4542890" cy="18505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809B61-D876-BC4E-8AD0-134F817AA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857" y="2733775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3A1EDB38-0822-F155-0F35-FE3DE965E566}"/>
              </a:ext>
            </a:extLst>
          </p:cNvPr>
          <p:cNvSpPr/>
          <p:nvPr/>
        </p:nvSpPr>
        <p:spPr>
          <a:xfrm>
            <a:off x="6803572" y="317727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9 5 3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8 7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9 5 4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W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91D78B81-5A70-26A6-3CA0-EF30533406D5}"/>
              </a:ext>
            </a:extLst>
          </p:cNvPr>
          <p:cNvSpPr/>
          <p:nvPr/>
        </p:nvSpPr>
        <p:spPr>
          <a:xfrm>
            <a:off x="4299857" y="2461826"/>
            <a:ext cx="2503715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8 7 6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5 2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8 7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7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ABEB3B9A-D12C-85F6-445A-1FF1AC3A388B}"/>
              </a:ext>
            </a:extLst>
          </p:cNvPr>
          <p:cNvSpPr/>
          <p:nvPr/>
        </p:nvSpPr>
        <p:spPr>
          <a:xfrm>
            <a:off x="6803572" y="4605925"/>
            <a:ext cx="2699657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 4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D 9 4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2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8 5 4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F84A0D0C-743A-CBD6-087E-DD07AAE8B4E0}"/>
              </a:ext>
            </a:extLst>
          </p:cNvPr>
          <p:cNvSpPr/>
          <p:nvPr/>
        </p:nvSpPr>
        <p:spPr>
          <a:xfrm>
            <a:off x="9503230" y="2461826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W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6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10 6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10 9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D28FA36-865D-DAC1-B9F2-BEF4D22243A2}"/>
              </a:ext>
            </a:extLst>
          </p:cNvPr>
          <p:cNvSpPr txBox="1"/>
          <p:nvPr/>
        </p:nvSpPr>
        <p:spPr>
          <a:xfrm>
            <a:off x="337457" y="4811035"/>
            <a:ext cx="5399314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Manewr przepuszczenia dotyczy również </a:t>
            </a:r>
            <a:r>
              <a:rPr lang="pl-PL" sz="2000" dirty="0">
                <a:latin typeface="Gill Sans MT" panose="020B0502020104020203" pitchFamily="34" charset="-18"/>
              </a:rPr>
              <a:t>świadomego oddania lewy przeciwnikowi- </a:t>
            </a:r>
            <a:r>
              <a:rPr lang="pl-PL" sz="2000" b="1" dirty="0">
                <a:latin typeface="Gill Sans MT" panose="020B0502020104020203" pitchFamily="34" charset="-18"/>
              </a:rPr>
              <a:t>bywają  sytuacje </a:t>
            </a:r>
            <a:r>
              <a:rPr lang="pl-PL" sz="2000" dirty="0">
                <a:latin typeface="Gill Sans MT" panose="020B0502020104020203" pitchFamily="34" charset="-18"/>
              </a:rPr>
              <a:t>takie jak ta, gdzie wzięcie lewy na figurę karo, promuje przeciwnikowi aż 2 dodatkowe lewy w kolorze- często za wygranie kontraktu</a:t>
            </a:r>
          </a:p>
        </p:txBody>
      </p:sp>
    </p:spTree>
    <p:extLst>
      <p:ext uri="{BB962C8B-B14F-4D97-AF65-F5344CB8AC3E}">
        <p14:creationId xmlns:p14="http://schemas.microsoft.com/office/powerpoint/2010/main" val="374121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33276184-D278-BB7D-F89A-6C773808EC52}"/>
              </a:ext>
            </a:extLst>
          </p:cNvPr>
          <p:cNvSpPr txBox="1"/>
          <p:nvPr/>
        </p:nvSpPr>
        <p:spPr>
          <a:xfrm>
            <a:off x="205741" y="217714"/>
            <a:ext cx="11852909" cy="52322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latin typeface="Gill Sans MT" panose="020B0502020104020203" pitchFamily="34" charset="-18"/>
              </a:rPr>
              <a:t>UTWIERDZANIE PRZECIWNIKA W BŁĘDZIE- KIEDY WARTO?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16CDDAC-795C-BE1B-871D-1568100CF452}"/>
              </a:ext>
            </a:extLst>
          </p:cNvPr>
          <p:cNvSpPr txBox="1"/>
          <p:nvPr/>
        </p:nvSpPr>
        <p:spPr>
          <a:xfrm>
            <a:off x="205741" y="1244378"/>
            <a:ext cx="1082148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Sygnały jakie stosujemy w obronie są ważne</a:t>
            </a:r>
            <a:r>
              <a:rPr lang="pl-PL" sz="2000" dirty="0">
                <a:latin typeface="Gill Sans MT" panose="020B0502020104020203" pitchFamily="34" charset="-18"/>
              </a:rPr>
              <a:t>, ale bywają również sytuację , w których sygnały nie są już potrzebne, a zależy nam, żeby zmylić rozgrywającego co do rozkładu ilościowego w kolorze</a:t>
            </a:r>
          </a:p>
          <a:p>
            <a:endParaRPr lang="pl-PL" sz="2000" dirty="0"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Jedną z technik obronnych </a:t>
            </a:r>
            <a:r>
              <a:rPr lang="pl-PL" sz="2000" dirty="0">
                <a:latin typeface="Gill Sans MT" panose="020B0502020104020203" pitchFamily="34" charset="-18"/>
              </a:rPr>
              <a:t>jest odpowiednie manewrowanie kartami, które są już znane dla rozgrywającego, ukrywając przy okazji inne. Są również inne techniki między innymi:</a:t>
            </a:r>
          </a:p>
          <a:p>
            <a:endParaRPr lang="pl-PL" sz="2000" dirty="0"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latin typeface="Gill Sans MT" panose="020B0502020104020203" pitchFamily="34" charset="-18"/>
              </a:rPr>
              <a:t>Podsuwanie rozgrywającemu przegrywającej opcji</a:t>
            </a:r>
            <a:r>
              <a:rPr lang="pl-PL" sz="2000" dirty="0">
                <a:latin typeface="Gill Sans MT" panose="020B0502020104020203" pitchFamily="34" charset="-18"/>
              </a:rPr>
              <a:t>, poprzez odpowiednie dokładanie kart( po pierwszym wiście)</a:t>
            </a:r>
          </a:p>
          <a:p>
            <a:endParaRPr lang="pl-PL" sz="2000" dirty="0">
              <a:latin typeface="Gill Sans MT" panose="020B0502020104020203" pitchFamily="34" charset="-1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 b="1" dirty="0">
                <a:latin typeface="Gill Sans MT" panose="020B0502020104020203" pitchFamily="34" charset="-18"/>
              </a:rPr>
              <a:t>Zmuszanie rozgrywającego </a:t>
            </a:r>
            <a:r>
              <a:rPr lang="pl-PL" sz="2000" dirty="0">
                <a:latin typeface="Gill Sans MT" panose="020B0502020104020203" pitchFamily="34" charset="-18"/>
              </a:rPr>
              <a:t>do jak najszybszego trafiania różnych pozycji</a:t>
            </a:r>
          </a:p>
          <a:p>
            <a:endParaRPr lang="pl-PL" sz="2000" dirty="0">
              <a:latin typeface="Gill Sans MT" panose="020B0502020104020203" pitchFamily="34" charset="-18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D0B5070-EA9A-0C1E-0ED8-BEBBC6C6819A}"/>
              </a:ext>
            </a:extLst>
          </p:cNvPr>
          <p:cNvSpPr txBox="1"/>
          <p:nvPr/>
        </p:nvSpPr>
        <p:spPr>
          <a:xfrm>
            <a:off x="205741" y="5413567"/>
            <a:ext cx="11757659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Wszystkie przykłady omówimy na konkretnych przykładach praktycznych na następnych slajdach</a:t>
            </a:r>
          </a:p>
        </p:txBody>
      </p:sp>
    </p:spTree>
    <p:extLst>
      <p:ext uri="{BB962C8B-B14F-4D97-AF65-F5344CB8AC3E}">
        <p14:creationId xmlns:p14="http://schemas.microsoft.com/office/powerpoint/2010/main" val="42604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727D9FA-6E92-2AB6-A260-704C0FAC7739}"/>
              </a:ext>
            </a:extLst>
          </p:cNvPr>
          <p:cNvSpPr txBox="1"/>
          <p:nvPr/>
        </p:nvSpPr>
        <p:spPr>
          <a:xfrm>
            <a:off x="205741" y="217714"/>
            <a:ext cx="11852909" cy="52322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latin typeface="Gill Sans MT" panose="020B0502020104020203" pitchFamily="34" charset="-18"/>
              </a:rPr>
              <a:t>ZAGRANIE KARTĄ, O KTÓREJ WIADOMO, ŻE JĄ POSIADASZ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E8BCD3-3D53-A01B-ABBA-16EAB08BB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686" y="2628900"/>
            <a:ext cx="1469571" cy="121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BD05C631-FDE0-0DA2-5F0C-BB64976D019F}"/>
              </a:ext>
            </a:extLst>
          </p:cNvPr>
          <p:cNvSpPr/>
          <p:nvPr/>
        </p:nvSpPr>
        <p:spPr>
          <a:xfrm>
            <a:off x="2503714" y="2485018"/>
            <a:ext cx="2079172" cy="148785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A0270377-5645-644D-7DB1-6FE83DED95A1}"/>
              </a:ext>
            </a:extLst>
          </p:cNvPr>
          <p:cNvSpPr/>
          <p:nvPr/>
        </p:nvSpPr>
        <p:spPr>
          <a:xfrm>
            <a:off x="4582886" y="997161"/>
            <a:ext cx="2079172" cy="148785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A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W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73060B4B-FFE3-185C-283F-EF232D77C9CC}"/>
              </a:ext>
            </a:extLst>
          </p:cNvPr>
          <p:cNvSpPr/>
          <p:nvPr/>
        </p:nvSpPr>
        <p:spPr>
          <a:xfrm>
            <a:off x="6662058" y="2485017"/>
            <a:ext cx="2079172" cy="148785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Symbol" panose="05050102010706020507" pitchFamily="18" charset="2"/>
              </a:rPr>
              <a:t>7 4 3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D8DB2A07-9072-712C-042F-6533F65E18C6}"/>
              </a:ext>
            </a:extLst>
          </p:cNvPr>
          <p:cNvSpPr/>
          <p:nvPr/>
        </p:nvSpPr>
        <p:spPr>
          <a:xfrm>
            <a:off x="4582886" y="3972873"/>
            <a:ext cx="2079172" cy="131172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Symbol" panose="05050102010706020507" pitchFamily="18" charset="2"/>
              </a:rPr>
              <a:t>K 9 8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32D30219-6856-AF09-26F7-C5A528F48059}"/>
              </a:ext>
            </a:extLst>
          </p:cNvPr>
          <p:cNvSpPr txBox="1"/>
          <p:nvPr/>
        </p:nvSpPr>
        <p:spPr>
          <a:xfrm>
            <a:off x="533397" y="5655401"/>
            <a:ext cx="9655631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W końcowej </a:t>
            </a:r>
            <a:r>
              <a:rPr lang="pl-PL" sz="2000" dirty="0">
                <a:latin typeface="Gill Sans MT" panose="020B0502020104020203" pitchFamily="34" charset="-18"/>
              </a:rPr>
              <a:t>fazie rozdania ( 4 kartowa końcówka) przeciwnik gra z ręki </a:t>
            </a:r>
            <a:r>
              <a:rPr lang="pl-PL" sz="2000" b="1" i="1" dirty="0">
                <a:solidFill>
                  <a:srgbClr val="0070C0"/>
                </a:solidFill>
                <a:latin typeface="Gill Sans MT" panose="020B0502020104020203" pitchFamily="34" charset="-18"/>
              </a:rPr>
              <a:t>SOUTH</a:t>
            </a:r>
            <a:r>
              <a:rPr lang="pl-PL" sz="2000" dirty="0">
                <a:latin typeface="Gill Sans MT" panose="020B0502020104020203" pitchFamily="34" charset="-18"/>
              </a:rPr>
              <a:t> 6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♠, z ręki </a:t>
            </a:r>
            <a:r>
              <a:rPr lang="pl-PL" sz="2000" b="1" i="1" dirty="0">
                <a:solidFill>
                  <a:srgbClr val="C00000"/>
                </a:solidFill>
                <a:effectLst/>
                <a:latin typeface="Gill Sans MT" panose="020B0502020104020203" pitchFamily="34" charset="-18"/>
              </a:rPr>
              <a:t>WEST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dokładamy 2♠, a z ręki </a:t>
            </a:r>
            <a:r>
              <a:rPr lang="pl-PL" sz="2000" b="1" i="1" dirty="0">
                <a:solidFill>
                  <a:srgbClr val="7030A0"/>
                </a:solidFill>
                <a:effectLst/>
                <a:latin typeface="Gill Sans MT" panose="020B0502020104020203" pitchFamily="34" charset="-18"/>
              </a:rPr>
              <a:t>NORTH 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Waleta ♠. Jaką kartę powinien dołożyć gracz </a:t>
            </a:r>
            <a:r>
              <a:rPr lang="pl-PL" sz="2000" b="1" i="0" dirty="0">
                <a:solidFill>
                  <a:srgbClr val="00B050"/>
                </a:solidFill>
                <a:effectLst/>
                <a:latin typeface="Gill Sans MT" panose="020B0502020104020203" pitchFamily="34" charset="-18"/>
              </a:rPr>
              <a:t>EAST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i co dalej robimy po zagraniu Asa ♠ z ręki </a:t>
            </a:r>
            <a:r>
              <a:rPr lang="pl-PL" sz="2000" b="1" i="0" dirty="0">
                <a:solidFill>
                  <a:srgbClr val="7030A0"/>
                </a:solidFill>
                <a:effectLst/>
                <a:latin typeface="Gill Sans MT" panose="020B0502020104020203" pitchFamily="34" charset="-18"/>
              </a:rPr>
              <a:t>NORTH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?</a:t>
            </a:r>
            <a:endParaRPr lang="pl-PL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031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3D6A0A95-10F8-6E08-FA28-E8CA0FDCC0C0}"/>
              </a:ext>
            </a:extLst>
          </p:cNvPr>
          <p:cNvSpPr txBox="1"/>
          <p:nvPr/>
        </p:nvSpPr>
        <p:spPr>
          <a:xfrm>
            <a:off x="169545" y="217714"/>
            <a:ext cx="11852909" cy="52322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latin typeface="Gill Sans MT" panose="020B0502020104020203" pitchFamily="34" charset="-18"/>
              </a:rPr>
              <a:t>PODSUWANIE ROZGRYWAJĄCEMU PRZEGRYWAJĄCEJ OPCJI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48EFBBB-960A-25D5-D72C-B1055EA47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" y="871350"/>
            <a:ext cx="4053024" cy="1904507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63CCEB37-E1B2-878E-D955-FBC116D2D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315" y="3646714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31C01799-45C6-0E35-1638-FF3B056D4AA3}"/>
              </a:ext>
            </a:extLst>
          </p:cNvPr>
          <p:cNvSpPr/>
          <p:nvPr/>
        </p:nvSpPr>
        <p:spPr>
          <a:xfrm>
            <a:off x="6379030" y="1369786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10 6 5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7 6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4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W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CDABC95-B6CD-C881-7727-2DF2DA5A2C15}"/>
              </a:ext>
            </a:extLst>
          </p:cNvPr>
          <p:cNvSpPr/>
          <p:nvPr/>
        </p:nvSpPr>
        <p:spPr>
          <a:xfrm>
            <a:off x="3690260" y="3537364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</a:t>
            </a:r>
            <a:r>
              <a:rPr lang="pl-PL" sz="3200" b="1" kern="0" noProof="0" dirty="0">
                <a:solidFill>
                  <a:srgbClr val="C00000"/>
                </a:solidFill>
                <a:latin typeface="Proxima Nova" panose="020B0604020202020204" charset="0"/>
                <a:sym typeface="Times New Roman"/>
              </a:rPr>
              <a:t>8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10 9 8 3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9 7 3 2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25206BB3-28D6-92F1-183C-54DAF2D832CB}"/>
              </a:ext>
            </a:extLst>
          </p:cNvPr>
          <p:cNvSpPr txBox="1"/>
          <p:nvPr/>
        </p:nvSpPr>
        <p:spPr>
          <a:xfrm>
            <a:off x="7028612" y="903262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  <p:sp>
        <p:nvSpPr>
          <p:cNvPr id="9" name="Strzałka: kolista 8">
            <a:extLst>
              <a:ext uri="{FF2B5EF4-FFF2-40B4-BE49-F238E27FC236}">
                <a16:creationId xmlns:a16="http://schemas.microsoft.com/office/drawing/2014/main" id="{7AE2687E-E5D5-114E-8AB2-991E43E5A69C}"/>
              </a:ext>
            </a:extLst>
          </p:cNvPr>
          <p:cNvSpPr/>
          <p:nvPr/>
        </p:nvSpPr>
        <p:spPr>
          <a:xfrm rot="16577701">
            <a:off x="4949340" y="2705012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D3760AD-4A9D-7C59-D581-D4F5D5637E34}"/>
              </a:ext>
            </a:extLst>
          </p:cNvPr>
          <p:cNvSpPr txBox="1"/>
          <p:nvPr/>
        </p:nvSpPr>
        <p:spPr>
          <a:xfrm>
            <a:off x="429305" y="5848650"/>
            <a:ext cx="105918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>
                <a:latin typeface="Gill Sans MT" panose="020B0502020104020203" pitchFamily="34" charset="-18"/>
              </a:rPr>
              <a:t>Zawistowaliśmy na pozycji </a:t>
            </a:r>
            <a:r>
              <a:rPr lang="pl-PL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dirty="0">
                <a:latin typeface="Gill Sans MT" panose="020B0502020104020203" pitchFamily="34" charset="-18"/>
              </a:rPr>
              <a:t> w 8</a:t>
            </a:r>
            <a:r>
              <a:rPr lang="pl-PL" sz="18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♠, </a:t>
            </a:r>
            <a:r>
              <a:rPr lang="pl-PL" sz="18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blotka z dziadka, Partner na </a:t>
            </a:r>
            <a:r>
              <a:rPr lang="pl-PL" sz="1800" b="1" i="1" dirty="0">
                <a:solidFill>
                  <a:srgbClr val="00B050"/>
                </a:solidFill>
                <a:effectLst/>
                <a:latin typeface="Gill Sans MT" panose="020B0502020104020203" pitchFamily="34" charset="-18"/>
              </a:rPr>
              <a:t>EAST</a:t>
            </a:r>
            <a:r>
              <a:rPr lang="pl-PL" sz="18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wziął na Damę ♠, a potem kontynuował Królem ♠ ( od rozgrywającego spadły odpowiednio: blotka ♠ i Walet ♠). </a:t>
            </a:r>
            <a:r>
              <a:rPr lang="pl-PL" sz="18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Jak będziemy dalej się bronić?</a:t>
            </a:r>
            <a:endParaRPr lang="pl-PL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035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0A6C4C63-A85C-473F-47D2-3E443A4EB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45" y="239978"/>
            <a:ext cx="4053024" cy="190450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0129481-4066-22C8-A3B4-A96ABCD8F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458" y="2737043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73E37E75-438B-F206-C0C6-50EBDDBB4D9C}"/>
              </a:ext>
            </a:extLst>
          </p:cNvPr>
          <p:cNvSpPr/>
          <p:nvPr/>
        </p:nvSpPr>
        <p:spPr>
          <a:xfrm>
            <a:off x="3962403" y="2448492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</a:t>
            </a:r>
            <a:r>
              <a:rPr lang="pl-PL" sz="3200" b="1" kern="0" noProof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8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10 9 8 3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9 7 3 2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01695DF3-6618-0191-5FF9-03EF7BF69745}"/>
              </a:ext>
            </a:extLst>
          </p:cNvPr>
          <p:cNvSpPr/>
          <p:nvPr/>
        </p:nvSpPr>
        <p:spPr>
          <a:xfrm>
            <a:off x="6651173" y="315825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10 6 5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 7 6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4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W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0A778D7-0C67-85A7-B39F-46A452C0FE5A}"/>
              </a:ext>
            </a:extLst>
          </p:cNvPr>
          <p:cNvSpPr/>
          <p:nvPr/>
        </p:nvSpPr>
        <p:spPr>
          <a:xfrm>
            <a:off x="9339943" y="2459924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D 7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5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9 8 7 6 5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6241E65E-01FA-6A4E-C30D-FAEE0C728990}"/>
              </a:ext>
            </a:extLst>
          </p:cNvPr>
          <p:cNvSpPr/>
          <p:nvPr/>
        </p:nvSpPr>
        <p:spPr>
          <a:xfrm>
            <a:off x="6651173" y="4614362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4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2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10 6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6DB0EBD-091B-262D-66F1-61575472290D}"/>
              </a:ext>
            </a:extLst>
          </p:cNvPr>
          <p:cNvSpPr txBox="1"/>
          <p:nvPr/>
        </p:nvSpPr>
        <p:spPr>
          <a:xfrm>
            <a:off x="359229" y="5279571"/>
            <a:ext cx="5421085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Jeżeli nasza zrzutka może </a:t>
            </a:r>
            <a:r>
              <a:rPr lang="pl-PL" sz="2000" dirty="0">
                <a:latin typeface="Gill Sans MT" panose="020B0502020104020203" pitchFamily="34" charset="-18"/>
              </a:rPr>
              <a:t>zmylić bardziej przeciwnika, niż naszego Partnera- nie bójmy się stosować psychologicznych zagrań- nawet jak nie wyjdzie, to dajemy większą szansę na błąd</a:t>
            </a:r>
          </a:p>
        </p:txBody>
      </p:sp>
    </p:spTree>
    <p:extLst>
      <p:ext uri="{BB962C8B-B14F-4D97-AF65-F5344CB8AC3E}">
        <p14:creationId xmlns:p14="http://schemas.microsoft.com/office/powerpoint/2010/main" val="357648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72635CD-D2E7-BF2B-39BA-BDE4E5A1133B}"/>
              </a:ext>
            </a:extLst>
          </p:cNvPr>
          <p:cNvSpPr txBox="1"/>
          <p:nvPr/>
        </p:nvSpPr>
        <p:spPr>
          <a:xfrm>
            <a:off x="169545" y="141514"/>
            <a:ext cx="11852909" cy="95410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latin typeface="Gill Sans MT" panose="020B0502020104020203" pitchFamily="34" charset="-18"/>
              </a:rPr>
              <a:t>ZMUSZANIE ROZGRYWAJĄCEGO DO WCZEŚNIEJSZEGO TRAFIANIA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280C615-790D-BE4E-E718-FC2792C32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" y="1221053"/>
            <a:ext cx="3956141" cy="1816061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1B474066-98F3-363A-E252-EC1BCCAAC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429" y="3682509"/>
            <a:ext cx="16002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F6B5AB78-ECED-30AD-903E-98BEC516D856}"/>
              </a:ext>
            </a:extLst>
          </p:cNvPr>
          <p:cNvSpPr/>
          <p:nvPr/>
        </p:nvSpPr>
        <p:spPr>
          <a:xfrm>
            <a:off x="6368144" y="1190261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W 7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10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8 3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10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6369706E-CF17-5009-E445-2D6BD65C1AE3}"/>
              </a:ext>
            </a:extLst>
          </p:cNvPr>
          <p:cNvSpPr/>
          <p:nvPr/>
        </p:nvSpPr>
        <p:spPr>
          <a:xfrm>
            <a:off x="3679374" y="3334360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6 5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C00000"/>
                </a:solidFill>
                <a:latin typeface="Proxima Nova" panose="020B0604020202020204" charset="0"/>
                <a:sym typeface="Times New Roman"/>
              </a:rPr>
              <a:t>A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8 7 4 3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2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W 7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Strzałka: kolista 7">
            <a:extLst>
              <a:ext uri="{FF2B5EF4-FFF2-40B4-BE49-F238E27FC236}">
                <a16:creationId xmlns:a16="http://schemas.microsoft.com/office/drawing/2014/main" id="{2533D9CD-8B51-702E-572F-7E1E0D5C50D2}"/>
              </a:ext>
            </a:extLst>
          </p:cNvPr>
          <p:cNvSpPr/>
          <p:nvPr/>
        </p:nvSpPr>
        <p:spPr>
          <a:xfrm rot="16577701">
            <a:off x="5091256" y="2433023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84B0A98-24F1-02BD-3C22-B3C3EA03804B}"/>
              </a:ext>
            </a:extLst>
          </p:cNvPr>
          <p:cNvSpPr txBox="1"/>
          <p:nvPr/>
        </p:nvSpPr>
        <p:spPr>
          <a:xfrm>
            <a:off x="9216480" y="2062255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99D1BA1-3F1A-367A-3E25-02BD916DC11E}"/>
              </a:ext>
            </a:extLst>
          </p:cNvPr>
          <p:cNvSpPr txBox="1"/>
          <p:nvPr/>
        </p:nvSpPr>
        <p:spPr>
          <a:xfrm>
            <a:off x="653143" y="5984155"/>
            <a:ext cx="10831286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Zdecydowaliśmy się zawistować </a:t>
            </a:r>
            <a:r>
              <a:rPr lang="pl-PL" sz="2000" dirty="0">
                <a:latin typeface="Gill Sans MT" panose="020B0502020104020203" pitchFamily="34" charset="-18"/>
              </a:rPr>
              <a:t>z pozycji gracza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dirty="0">
                <a:latin typeface="Gill Sans MT" panose="020B0502020104020203" pitchFamily="34" charset="-18"/>
              </a:rPr>
              <a:t> Asem </a:t>
            </a:r>
            <a:r>
              <a:rPr lang="pl-PL" sz="20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♥ </a:t>
            </a:r>
            <a:r>
              <a:rPr lang="pl-PL" sz="2000" i="0" dirty="0">
                <a:effectLst/>
                <a:latin typeface="Gill Sans MT" panose="020B0502020104020203" pitchFamily="34" charset="-18"/>
              </a:rPr>
              <a:t>( as zwiadowca</a:t>
            </a:r>
            <a:r>
              <a:rPr lang="pl-PL" sz="2000" b="1" i="0" dirty="0">
                <a:effectLst/>
                <a:latin typeface="Gill Sans MT" panose="020B0502020104020203" pitchFamily="34" charset="-18"/>
              </a:rPr>
              <a:t>) od Partnera 9</a:t>
            </a:r>
            <a:r>
              <a:rPr lang="pl-PL" sz="20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♥ </a:t>
            </a:r>
            <a:r>
              <a:rPr lang="pl-PL" sz="2000" b="1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rozgrywający dokłada 5</a:t>
            </a:r>
            <a:r>
              <a:rPr lang="pl-PL" sz="20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♥</a:t>
            </a:r>
            <a:r>
              <a:rPr lang="pl-PL" sz="2000" b="1" i="0" dirty="0">
                <a:effectLst/>
                <a:latin typeface="Gill Sans MT" panose="020B0502020104020203" pitchFamily="34" charset="-18"/>
              </a:rPr>
              <a:t> Co planujemy zrobić w kolejnym ruchu?</a:t>
            </a:r>
            <a:r>
              <a:rPr lang="pl-PL" sz="2000" dirty="0">
                <a:latin typeface="Gill Sans MT" panose="020B0502020104020203" pitchFamily="34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280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6783243-A71D-5E30-BB7D-2B1A63946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16" y="154253"/>
            <a:ext cx="3956141" cy="181606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98E1E4B-09C7-A89D-0619-37299A4F0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199" y="2644196"/>
            <a:ext cx="16002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5C0C8C9D-AACC-3B6C-4C7A-0750D7C3E3B8}"/>
              </a:ext>
            </a:extLst>
          </p:cNvPr>
          <p:cNvSpPr/>
          <p:nvPr/>
        </p:nvSpPr>
        <p:spPr>
          <a:xfrm>
            <a:off x="6096000" y="134333"/>
            <a:ext cx="327659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W 7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10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8 3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10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D294E2D-ED1D-0FD0-4F66-CC8E801F8F7C}"/>
              </a:ext>
            </a:extLst>
          </p:cNvPr>
          <p:cNvSpPr/>
          <p:nvPr/>
        </p:nvSpPr>
        <p:spPr>
          <a:xfrm>
            <a:off x="3407230" y="2298351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6 5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A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8 7 4 3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2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W 7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9150C1BA-6256-251D-3C60-AF7C89B5ABE7}"/>
              </a:ext>
            </a:extLst>
          </p:cNvPr>
          <p:cNvSpPr/>
          <p:nvPr/>
        </p:nvSpPr>
        <p:spPr>
          <a:xfrm>
            <a:off x="6095999" y="4462369"/>
            <a:ext cx="3276599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9 3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5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10 9 5 4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8 6 2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2588698-BCCF-733E-6D30-3B04AD7D5BDE}"/>
              </a:ext>
            </a:extLst>
          </p:cNvPr>
          <p:cNvSpPr/>
          <p:nvPr/>
        </p:nvSpPr>
        <p:spPr>
          <a:xfrm>
            <a:off x="9372598" y="2298351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 8 4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D 9 6 2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7 6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6FF093E7-6930-319B-E54A-04C3B275C8BE}"/>
              </a:ext>
            </a:extLst>
          </p:cNvPr>
          <p:cNvSpPr txBox="1"/>
          <p:nvPr/>
        </p:nvSpPr>
        <p:spPr>
          <a:xfrm>
            <a:off x="141515" y="5105400"/>
            <a:ext cx="5769428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Grając blotkę trefl </a:t>
            </a:r>
            <a:r>
              <a:rPr lang="pl-PL" sz="2000" dirty="0">
                <a:latin typeface="Gill Sans MT" panose="020B0502020104020203" pitchFamily="34" charset="-18"/>
              </a:rPr>
              <a:t>w drugiej lewie stawiamy rozgrywającego przed wyborem- czy grać na podwójny impas trefl, czy spróbować zaimpasować pika, lub zagrać piki z góry na spadającą trzecią damę( nie zdąży połączyć szans)</a:t>
            </a:r>
          </a:p>
        </p:txBody>
      </p:sp>
    </p:spTree>
    <p:extLst>
      <p:ext uri="{BB962C8B-B14F-4D97-AF65-F5344CB8AC3E}">
        <p14:creationId xmlns:p14="http://schemas.microsoft.com/office/powerpoint/2010/main" val="73208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230E2786-715F-1D27-7B0B-C62651B5D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55" y="263109"/>
            <a:ext cx="4266659" cy="1805177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20A2819-FB52-AED9-381C-49EB1850B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483" y="2955412"/>
            <a:ext cx="16002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DBC36936-B2B9-FDDD-621E-DF0409151AE8}"/>
              </a:ext>
            </a:extLst>
          </p:cNvPr>
          <p:cNvSpPr/>
          <p:nvPr/>
        </p:nvSpPr>
        <p:spPr>
          <a:xfrm>
            <a:off x="6612213" y="690425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3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5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10 7 4 3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D 8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ED25B0A-1E13-FCB7-6405-DA0543CFC1C6}"/>
              </a:ext>
            </a:extLst>
          </p:cNvPr>
          <p:cNvSpPr txBox="1"/>
          <p:nvPr/>
        </p:nvSpPr>
        <p:spPr>
          <a:xfrm>
            <a:off x="7309762" y="169427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4A4C5F8-62D7-C43D-E887-39A828F6B275}"/>
              </a:ext>
            </a:extLst>
          </p:cNvPr>
          <p:cNvSpPr/>
          <p:nvPr/>
        </p:nvSpPr>
        <p:spPr>
          <a:xfrm>
            <a:off x="9300983" y="2834524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9 7 2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A D W 6 2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9 7 3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Strzałka: kolista 7">
            <a:extLst>
              <a:ext uri="{FF2B5EF4-FFF2-40B4-BE49-F238E27FC236}">
                <a16:creationId xmlns:a16="http://schemas.microsoft.com/office/drawing/2014/main" id="{74F74064-4569-E537-8718-CA413FA501ED}"/>
              </a:ext>
            </a:extLst>
          </p:cNvPr>
          <p:cNvSpPr/>
          <p:nvPr/>
        </p:nvSpPr>
        <p:spPr>
          <a:xfrm rot="16577701">
            <a:off x="5825461" y="2833038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42045AE-637D-1EB2-61B3-2179C3AC9666}"/>
              </a:ext>
            </a:extLst>
          </p:cNvPr>
          <p:cNvSpPr txBox="1"/>
          <p:nvPr/>
        </p:nvSpPr>
        <p:spPr>
          <a:xfrm>
            <a:off x="5456866" y="3706518"/>
            <a:ext cx="862329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7</a:t>
            </a:r>
            <a:r>
              <a:rPr lang="pl-PL" sz="20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♥</a:t>
            </a:r>
            <a:endParaRPr lang="pl-PL" sz="2000" b="1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34E65791-395A-F970-611B-9D95E1CE4BE7}"/>
              </a:ext>
            </a:extLst>
          </p:cNvPr>
          <p:cNvSpPr txBox="1"/>
          <p:nvPr/>
        </p:nvSpPr>
        <p:spPr>
          <a:xfrm>
            <a:off x="740229" y="5203371"/>
            <a:ext cx="63246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/>
              <a:t>Nasz partner na </a:t>
            </a:r>
            <a:r>
              <a:rPr lang="pl-PL" b="1" i="1" dirty="0">
                <a:solidFill>
                  <a:srgbClr val="C00000"/>
                </a:solidFill>
              </a:rPr>
              <a:t>WEST</a:t>
            </a:r>
            <a:r>
              <a:rPr lang="pl-PL" b="1" dirty="0"/>
              <a:t> </a:t>
            </a:r>
            <a:r>
              <a:rPr lang="pl-PL" dirty="0"/>
              <a:t>zawistował odmiennie 7</a:t>
            </a:r>
            <a:r>
              <a:rPr lang="pl-PL" sz="18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♥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>
                <a:latin typeface="Gill Sans MT" panose="020B0502020104020203" pitchFamily="34" charset="-18"/>
              </a:rPr>
              <a:t>Jaki masz plan obrony </a:t>
            </a:r>
            <a:r>
              <a:rPr lang="pl-PL" dirty="0">
                <a:latin typeface="Gill Sans MT" panose="020B0502020104020203" pitchFamily="34" charset="-18"/>
              </a:rPr>
              <a:t>w dalszej fazie i co dołożysz w pierwszej lewie?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>
                <a:latin typeface="Gill Sans MT" panose="020B0502020104020203" pitchFamily="34" charset="-18"/>
              </a:rPr>
              <a:t>Jakiego składu </a:t>
            </a:r>
            <a:r>
              <a:rPr lang="pl-PL" dirty="0">
                <a:latin typeface="Gill Sans MT" panose="020B0502020104020203" pitchFamily="34" charset="-18"/>
              </a:rPr>
              <a:t>spodziewasz się u przeciwnika?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295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3963B9F6-4192-B940-7014-8C03DCDD4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256" y="263110"/>
            <a:ext cx="4408174" cy="18487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F172DA-4E43-A1C7-0922-229A4D8EA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472" y="2705100"/>
            <a:ext cx="16002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C7A0008B-57B7-DB16-A48F-CECF9FDC6F27}"/>
              </a:ext>
            </a:extLst>
          </p:cNvPr>
          <p:cNvSpPr/>
          <p:nvPr/>
        </p:nvSpPr>
        <p:spPr>
          <a:xfrm>
            <a:off x="6221187" y="263110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K 3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5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10 7 4 3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D 8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477594DD-C280-97A8-AAF4-8E94B7DD6D54}"/>
              </a:ext>
            </a:extLst>
          </p:cNvPr>
          <p:cNvSpPr/>
          <p:nvPr/>
        </p:nvSpPr>
        <p:spPr>
          <a:xfrm>
            <a:off x="8909957" y="2407209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9 7 2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A D W 6 2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D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9 7 3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4C81AA6D-23A9-F7A9-9579-40C093726EBA}"/>
              </a:ext>
            </a:extLst>
          </p:cNvPr>
          <p:cNvSpPr/>
          <p:nvPr/>
        </p:nvSpPr>
        <p:spPr>
          <a:xfrm>
            <a:off x="3532417" y="2407209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10 8 6 5 4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9 7 3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5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6 5 4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042E4A4B-4021-5241-203D-CAF859791638}"/>
              </a:ext>
            </a:extLst>
          </p:cNvPr>
          <p:cNvSpPr/>
          <p:nvPr/>
        </p:nvSpPr>
        <p:spPr>
          <a:xfrm>
            <a:off x="6221187" y="4551308"/>
            <a:ext cx="268877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K 10 8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9 8 6 2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W 10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F01E54B6-7BCA-517A-9B29-B87D73269535}"/>
              </a:ext>
            </a:extLst>
          </p:cNvPr>
          <p:cNvSpPr txBox="1"/>
          <p:nvPr/>
        </p:nvSpPr>
        <p:spPr>
          <a:xfrm>
            <a:off x="218256" y="4846687"/>
            <a:ext cx="5627373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Jeżeli w pierwszych lewach </a:t>
            </a:r>
            <a:r>
              <a:rPr lang="pl-PL" sz="2000" dirty="0">
                <a:latin typeface="Gill Sans MT" panose="020B0502020104020203" pitchFamily="34" charset="-18"/>
              </a:rPr>
              <a:t>zagramy kiery z góry ( As kier i kontynuacja Damą kier) cały rozkład będzie jasny i prosty dla przeciwnika i bez problemu wygra. Zagrywając w pierwszej lewie Damą kier, a potem po wzięciu kara małą blotką kier, przeciwnik może chybić!</a:t>
            </a:r>
          </a:p>
        </p:txBody>
      </p:sp>
    </p:spTree>
    <p:extLst>
      <p:ext uri="{BB962C8B-B14F-4D97-AF65-F5344CB8AC3E}">
        <p14:creationId xmlns:p14="http://schemas.microsoft.com/office/powerpoint/2010/main" val="50149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C8BBE5-981E-4B0B-9654-32B5668BF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B1D37678-C80F-E393-F9EC-AC4D16C9B501}"/>
              </a:ext>
            </a:extLst>
          </p:cNvPr>
          <p:cNvSpPr txBox="1"/>
          <p:nvPr/>
        </p:nvSpPr>
        <p:spPr>
          <a:xfrm>
            <a:off x="838200" y="2411653"/>
            <a:ext cx="4952681" cy="3728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Dziękuję za uwagę i zapraszam</a:t>
            </a:r>
            <a:r>
              <a:rPr lang="pl-PL" sz="2400" b="1" dirty="0">
                <a:solidFill>
                  <a:schemeClr val="tx2"/>
                </a:solidFill>
              </a:rPr>
              <a:t>y</a:t>
            </a:r>
            <a:r>
              <a:rPr lang="en-US" sz="2400" b="1" dirty="0">
                <a:solidFill>
                  <a:schemeClr val="tx2"/>
                </a:solidFill>
              </a:rPr>
              <a:t> na turniej praktyczny </a:t>
            </a:r>
            <a:r>
              <a:rPr lang="pl-PL" sz="2400" b="1" dirty="0">
                <a:solidFill>
                  <a:schemeClr val="tx2"/>
                </a:solidFill>
                <a:sym typeface="Wingdings" panose="05000000000000000000" pitchFamily="2" charset="2"/>
              </a:rPr>
              <a:t>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94C9708-F6A4-4956-B261-A4A2C4DFEB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48400" y="0"/>
            <a:ext cx="59436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2DB257-3E16-4A3C-9E28-468282812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0666" y="0"/>
            <a:ext cx="6001333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487685E6-1160-459B-8C70-301404C06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196875" y="0"/>
            <a:ext cx="5992075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Obraz 2" descr="Obraz zawierający tekst, płyta kompaktowa&#10;&#10;Opis wygenerowany automatycznie">
            <a:extLst>
              <a:ext uri="{FF2B5EF4-FFF2-40B4-BE49-F238E27FC236}">
                <a16:creationId xmlns:a16="http://schemas.microsoft.com/office/drawing/2014/main" id="{43736155-ACD0-3D40-3473-654171F48F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8" r="7822" b="1"/>
          <a:stretch/>
        </p:blipFill>
        <p:spPr>
          <a:xfrm>
            <a:off x="6858001" y="1064197"/>
            <a:ext cx="4724400" cy="472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8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505F8D8D-9CC5-CABE-90C4-7010096209D8}"/>
              </a:ext>
            </a:extLst>
          </p:cNvPr>
          <p:cNvSpPr txBox="1"/>
          <p:nvPr/>
        </p:nvSpPr>
        <p:spPr>
          <a:xfrm>
            <a:off x="1012371" y="217714"/>
            <a:ext cx="10101943" cy="52322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latin typeface="Gill Sans MT" panose="020B0502020104020203" pitchFamily="34" charset="-18"/>
              </a:rPr>
              <a:t>SYGNAŁ ILOŚCIOWY POMAGA W PRZEPUSZCZENIU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DDF817D-82E2-EEB7-EE3E-DB8F3B576921}"/>
              </a:ext>
            </a:extLst>
          </p:cNvPr>
          <p:cNvSpPr txBox="1"/>
          <p:nvPr/>
        </p:nvSpPr>
        <p:spPr>
          <a:xfrm>
            <a:off x="1012371" y="1447801"/>
            <a:ext cx="95794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/>
              <a:t>Sygnał ilościowy w brydżu należy do najważniejszych </a:t>
            </a:r>
            <a:r>
              <a:rPr lang="pl-PL" sz="2000" dirty="0"/>
              <a:t>sygnałów w grze obronnej</a:t>
            </a:r>
          </a:p>
          <a:p>
            <a:endParaRPr lang="pl-PL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/>
              <a:t>Przez ostatnie lata stworzono wiele teorii na temat </a:t>
            </a:r>
            <a:r>
              <a:rPr lang="pl-PL" sz="2000" dirty="0"/>
              <a:t>stosowania zrzutek w różnych pozycjach, ale bez dokładnej i czytelnej zrzutki ilościowej ciężko będzie nam liczyć składy i rozliczać ręce rozgrywającego</a:t>
            </a:r>
          </a:p>
          <a:p>
            <a:endParaRPr lang="pl-PL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/>
              <a:t>W sytuacjach kiedy przepuszczenie ma kluczowe znaczenie </a:t>
            </a:r>
            <a:r>
              <a:rPr lang="pl-PL" sz="2000" dirty="0"/>
              <a:t>dla rozdania-pamiętaj o  stosowaniu czytelnego sygnału ilościowego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/>
              <a:t>Na kolejnych slajdach poznamy </a:t>
            </a:r>
            <a:r>
              <a:rPr lang="pl-PL" sz="2000" dirty="0"/>
              <a:t>wszystkie techniki związane z przepuszczaniem w obronie i rozwiążemy parę przykładów</a:t>
            </a:r>
          </a:p>
        </p:txBody>
      </p:sp>
    </p:spTree>
    <p:extLst>
      <p:ext uri="{BB962C8B-B14F-4D97-AF65-F5344CB8AC3E}">
        <p14:creationId xmlns:p14="http://schemas.microsoft.com/office/powerpoint/2010/main" val="2850307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1889880D-9C1B-6736-E99C-A96984402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5" y="56867"/>
            <a:ext cx="4312790" cy="1600200"/>
          </a:xfrm>
          <a:prstGeom prst="rect">
            <a:avLst/>
          </a:prstGeom>
        </p:spPr>
      </p:pic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3FC7DBAA-3484-9685-AAF6-896185462614}"/>
              </a:ext>
            </a:extLst>
          </p:cNvPr>
          <p:cNvSpPr/>
          <p:nvPr/>
        </p:nvSpPr>
        <p:spPr>
          <a:xfrm rot="5400000" flipV="1">
            <a:off x="1204566" y="1953194"/>
            <a:ext cx="918147" cy="32589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6344ACA-835A-DB30-5F5D-906801637B03}"/>
              </a:ext>
            </a:extLst>
          </p:cNvPr>
          <p:cNvSpPr txBox="1"/>
          <p:nvPr/>
        </p:nvSpPr>
        <p:spPr>
          <a:xfrm>
            <a:off x="504203" y="2675272"/>
            <a:ext cx="294078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>
                <a:latin typeface="Gill Sans MT" panose="020B0502020104020203" pitchFamily="34" charset="-18"/>
              </a:rPr>
              <a:t>2</a:t>
            </a:r>
            <a:r>
              <a:rPr lang="pl-PL" b="0" i="0" dirty="0">
                <a:solidFill>
                  <a:srgbClr val="222222"/>
                </a:solidFill>
                <a:effectLst/>
                <a:latin typeface="Gill Sans MT" panose="020B0502020104020203" pitchFamily="34" charset="-18"/>
              </a:rPr>
              <a:t>♠= 7-9PC 4+</a:t>
            </a:r>
            <a:r>
              <a:rPr lang="pl-PL" dirty="0">
                <a:solidFill>
                  <a:srgbClr val="FF0000"/>
                </a:solidFill>
                <a:latin typeface="Gill Sans MT" panose="020B0502020104020203" pitchFamily="34" charset="-18"/>
              </a:rPr>
              <a:t>♥ </a:t>
            </a:r>
            <a:r>
              <a:rPr lang="pl-PL" dirty="0">
                <a:solidFill>
                  <a:schemeClr val="tx1"/>
                </a:solidFill>
                <a:latin typeface="Gill Sans MT" panose="020B0502020104020203" pitchFamily="34" charset="-18"/>
              </a:rPr>
              <a:t>z krótkością</a:t>
            </a:r>
            <a:endParaRPr lang="pl-PL" b="1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263FB8F9-0BCF-9747-2A57-D888B31FFC61}"/>
              </a:ext>
            </a:extLst>
          </p:cNvPr>
          <p:cNvSpPr/>
          <p:nvPr/>
        </p:nvSpPr>
        <p:spPr>
          <a:xfrm>
            <a:off x="8860908" y="2885101"/>
            <a:ext cx="2523313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A 7 6 2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8 4 3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W 10 9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9341E8F-EAAB-9504-E7D3-E27B98346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179" y="31728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4399B43-B557-C251-D0D2-07709E365C1E}"/>
              </a:ext>
            </a:extLst>
          </p:cNvPr>
          <p:cNvSpPr/>
          <p:nvPr/>
        </p:nvSpPr>
        <p:spPr>
          <a:xfrm>
            <a:off x="6337595" y="741002"/>
            <a:ext cx="2523313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5 4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6 5 2 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7 6 3 2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Strzałka: kolista 7">
            <a:extLst>
              <a:ext uri="{FF2B5EF4-FFF2-40B4-BE49-F238E27FC236}">
                <a16:creationId xmlns:a16="http://schemas.microsoft.com/office/drawing/2014/main" id="{FBB376D1-D4D3-4608-3FFF-F401ABD794A3}"/>
              </a:ext>
            </a:extLst>
          </p:cNvPr>
          <p:cNvSpPr/>
          <p:nvPr/>
        </p:nvSpPr>
        <p:spPr>
          <a:xfrm rot="15760088">
            <a:off x="5553274" y="2931603"/>
            <a:ext cx="1419463" cy="15071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54750F9-A18D-DD89-37BB-587D646AEE94}"/>
              </a:ext>
            </a:extLst>
          </p:cNvPr>
          <p:cNvSpPr txBox="1"/>
          <p:nvPr/>
        </p:nvSpPr>
        <p:spPr>
          <a:xfrm>
            <a:off x="5127171" y="3853543"/>
            <a:ext cx="56605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b="1" dirty="0"/>
              <a:t>5</a:t>
            </a:r>
            <a:r>
              <a:rPr lang="pl-PL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</a:t>
            </a:r>
            <a:endParaRPr lang="pl-PL" b="1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68C96D59-A685-EF33-A062-BF83FF8F3328}"/>
              </a:ext>
            </a:extLst>
          </p:cNvPr>
          <p:cNvSpPr txBox="1"/>
          <p:nvPr/>
        </p:nvSpPr>
        <p:spPr>
          <a:xfrm>
            <a:off x="374596" y="5200933"/>
            <a:ext cx="6898083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Nasz Partner </a:t>
            </a:r>
            <a:r>
              <a:rPr lang="pl-PL" sz="2000" dirty="0">
                <a:latin typeface="Gill Sans MT" panose="020B0502020104020203" pitchFamily="34" charset="-18"/>
              </a:rPr>
              <a:t>na pozycji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dirty="0">
                <a:latin typeface="Gill Sans MT" panose="020B0502020104020203" pitchFamily="34" charset="-18"/>
              </a:rPr>
              <a:t> zawistował 5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, ze stołu blotka zabiliśmy Asem ♣ i od rozgrywającego na </a:t>
            </a:r>
            <a:r>
              <a:rPr lang="pl-PL" sz="2000" b="1" i="1" dirty="0">
                <a:solidFill>
                  <a:srgbClr val="0070C0"/>
                </a:solidFill>
                <a:effectLst/>
                <a:latin typeface="Gill Sans MT" panose="020B0502020104020203" pitchFamily="34" charset="-18"/>
              </a:rPr>
              <a:t>SOUTH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spadła Dama ♣. Jaki mamy plan na dalszą obronę?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rgbClr val="202122"/>
                </a:solidFill>
                <a:latin typeface="Gill Sans MT" panose="020B0502020104020203" pitchFamily="34" charset="-18"/>
              </a:rPr>
              <a:t>Jakie wnioski możemy </a:t>
            </a:r>
            <a:r>
              <a:rPr lang="pl-PL" sz="2000" dirty="0">
                <a:solidFill>
                  <a:srgbClr val="202122"/>
                </a:solidFill>
                <a:latin typeface="Gill Sans MT" panose="020B0502020104020203" pitchFamily="34" charset="-18"/>
              </a:rPr>
              <a:t>wyciągnąć z licytacji?</a:t>
            </a:r>
            <a:endParaRPr lang="pl-PL" sz="2000" i="0" dirty="0">
              <a:solidFill>
                <a:srgbClr val="202122"/>
              </a:solidFill>
              <a:effectLst/>
              <a:latin typeface="Gill Sans MT" panose="020B0502020104020203" pitchFamily="34" charset="-18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390861F2-9CD0-8E43-C967-B752653DF1CD}"/>
              </a:ext>
            </a:extLst>
          </p:cNvPr>
          <p:cNvSpPr txBox="1"/>
          <p:nvPr/>
        </p:nvSpPr>
        <p:spPr>
          <a:xfrm>
            <a:off x="6887098" y="268636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</p:spTree>
    <p:extLst>
      <p:ext uri="{BB962C8B-B14F-4D97-AF65-F5344CB8AC3E}">
        <p14:creationId xmlns:p14="http://schemas.microsoft.com/office/powerpoint/2010/main" val="290363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C64BFF0-1FBD-52F2-171F-1267F11BC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99" y="168538"/>
            <a:ext cx="4312790" cy="1600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32B0BB0-A8F5-71C9-C943-73E890D5A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795" y="2734548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B9DB3B69-FF9A-E065-C94C-2B92073E48C1}"/>
              </a:ext>
            </a:extLst>
          </p:cNvPr>
          <p:cNvSpPr/>
          <p:nvPr/>
        </p:nvSpPr>
        <p:spPr>
          <a:xfrm>
            <a:off x="6535239" y="318500"/>
            <a:ext cx="2652304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5 4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6 5 2 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7 6 3 2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39E03BDE-156A-E797-6601-79BC598E833C}"/>
              </a:ext>
            </a:extLst>
          </p:cNvPr>
          <p:cNvSpPr/>
          <p:nvPr/>
        </p:nvSpPr>
        <p:spPr>
          <a:xfrm>
            <a:off x="9187543" y="2462599"/>
            <a:ext cx="2523313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A 7 6 2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8 4 3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W 10 9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A7E2D0A3-88E5-B4E7-72CB-560AC6DA809B}"/>
              </a:ext>
            </a:extLst>
          </p:cNvPr>
          <p:cNvSpPr/>
          <p:nvPr/>
        </p:nvSpPr>
        <p:spPr>
          <a:xfrm>
            <a:off x="4011926" y="2462599"/>
            <a:ext cx="2523313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9 8 4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W 9 7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8 5 4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1E52FC35-0237-6ECF-3475-93594D057AE0}"/>
              </a:ext>
            </a:extLst>
          </p:cNvPr>
          <p:cNvSpPr/>
          <p:nvPr/>
        </p:nvSpPr>
        <p:spPr>
          <a:xfrm>
            <a:off x="6535239" y="4606698"/>
            <a:ext cx="2652304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 K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W 10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9 8 6 3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10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K D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9789459-BDAB-161C-F50B-1B90C5D7C7E3}"/>
              </a:ext>
            </a:extLst>
          </p:cNvPr>
          <p:cNvSpPr txBox="1"/>
          <p:nvPr/>
        </p:nvSpPr>
        <p:spPr>
          <a:xfrm>
            <a:off x="217714" y="5209006"/>
            <a:ext cx="5124115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>
                <a:latin typeface="Gill Sans MT" panose="020B0502020104020203" pitchFamily="34" charset="-18"/>
              </a:rPr>
              <a:t>Czasem możesz stracić lewę puszczając asem </a:t>
            </a:r>
            <a:r>
              <a:rPr lang="pl-PL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♠,</a:t>
            </a:r>
            <a:r>
              <a:rPr lang="pl-PL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ale o wiele częściej możesz zyskać lewę- ta strategia jest szczególnie ważna w grze meczowej- zmuszamy rozgrywającego do odgadnięcia układu</a:t>
            </a:r>
            <a:endParaRPr lang="pl-PL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8732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B0C5F58-4765-D060-FB00-F8551B999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510" y="300669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10700195-7E36-E6AF-893B-E60288982E97}"/>
              </a:ext>
            </a:extLst>
          </p:cNvPr>
          <p:cNvSpPr/>
          <p:nvPr/>
        </p:nvSpPr>
        <p:spPr>
          <a:xfrm>
            <a:off x="6554288" y="688228"/>
            <a:ext cx="2382884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6 4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8 5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6 3 2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8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313D85B3-9448-B368-2F0B-701C6ADCF188}"/>
              </a:ext>
            </a:extLst>
          </p:cNvPr>
          <p:cNvSpPr/>
          <p:nvPr/>
        </p:nvSpPr>
        <p:spPr>
          <a:xfrm>
            <a:off x="8937172" y="2845254"/>
            <a:ext cx="25918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7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 6 3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8 4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10 4 2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6C7B054A-0741-78FD-AE37-D669667116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344" y="168356"/>
            <a:ext cx="4303656" cy="2144100"/>
          </a:xfrm>
          <a:prstGeom prst="rect">
            <a:avLst/>
          </a:prstGeom>
        </p:spPr>
      </p:pic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CB74DAA5-1C81-BE45-6B1C-D81D7533978F}"/>
              </a:ext>
            </a:extLst>
          </p:cNvPr>
          <p:cNvSpPr/>
          <p:nvPr/>
        </p:nvSpPr>
        <p:spPr>
          <a:xfrm rot="5400000" flipV="1">
            <a:off x="1452124" y="2534257"/>
            <a:ext cx="620510" cy="3243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7D99C48-63EC-2845-8AE5-F4FAE7314B8C}"/>
              </a:ext>
            </a:extLst>
          </p:cNvPr>
          <p:cNvSpPr txBox="1"/>
          <p:nvPr/>
        </p:nvSpPr>
        <p:spPr>
          <a:xfrm>
            <a:off x="314044" y="3080415"/>
            <a:ext cx="356127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>
                <a:latin typeface="Gill Sans MT" panose="020B0502020104020203" pitchFamily="34" charset="-18"/>
              </a:rPr>
              <a:t>1</a:t>
            </a:r>
            <a:r>
              <a:rPr lang="pl-PL" dirty="0">
                <a:latin typeface="Gill Sans MT" panose="020B0502020104020203" pitchFamily="34" charset="-18"/>
              </a:rPr>
              <a:t>NT</a:t>
            </a:r>
            <a:r>
              <a:rPr lang="pl-PL" b="0" i="0" dirty="0">
                <a:solidFill>
                  <a:srgbClr val="222222"/>
                </a:solidFill>
                <a:effectLst/>
                <a:latin typeface="Gill Sans MT" panose="020B0502020104020203" pitchFamily="34" charset="-18"/>
              </a:rPr>
              <a:t>=10-12 PC mini BA</a:t>
            </a:r>
          </a:p>
          <a:p>
            <a:r>
              <a:rPr lang="pl-PL" dirty="0">
                <a:solidFill>
                  <a:srgbClr val="222222"/>
                </a:solidFill>
                <a:latin typeface="Gill Sans MT" panose="020B0502020104020203" pitchFamily="34" charset="-18"/>
              </a:rPr>
              <a:t>3</a:t>
            </a:r>
            <a:r>
              <a:rPr lang="pl-PL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♣= </a:t>
            </a:r>
            <a:r>
              <a:rPr lang="pl-PL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Puppet stayman</a:t>
            </a:r>
          </a:p>
          <a:p>
            <a:r>
              <a:rPr lang="pl-PL" dirty="0">
                <a:solidFill>
                  <a:srgbClr val="202122"/>
                </a:solidFill>
                <a:latin typeface="Gill Sans MT" panose="020B0502020104020203" pitchFamily="34" charset="-18"/>
              </a:rPr>
              <a:t>3</a:t>
            </a:r>
            <a:r>
              <a:rPr lang="pl-PL" b="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♦</a:t>
            </a:r>
            <a:r>
              <a:rPr lang="pl-PL" b="0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= mam jedną lub obie starsze 4</a:t>
            </a:r>
            <a:endParaRPr lang="pl-PL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Strzałka: kolista 10">
            <a:extLst>
              <a:ext uri="{FF2B5EF4-FFF2-40B4-BE49-F238E27FC236}">
                <a16:creationId xmlns:a16="http://schemas.microsoft.com/office/drawing/2014/main" id="{B912FA89-2C69-839B-7F3B-C21756BC15E2}"/>
              </a:ext>
            </a:extLst>
          </p:cNvPr>
          <p:cNvSpPr/>
          <p:nvPr/>
        </p:nvSpPr>
        <p:spPr>
          <a:xfrm rot="15760088">
            <a:off x="5878343" y="2805750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7C217B10-DD47-0330-F331-23CF2E6CCAE3}"/>
              </a:ext>
            </a:extLst>
          </p:cNvPr>
          <p:cNvSpPr txBox="1"/>
          <p:nvPr/>
        </p:nvSpPr>
        <p:spPr>
          <a:xfrm>
            <a:off x="4757058" y="3831771"/>
            <a:ext cx="122935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b="1" dirty="0"/>
              <a:t>Walet </a:t>
            </a:r>
            <a:r>
              <a:rPr lang="pl-PL" sz="20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♥</a:t>
            </a:r>
            <a:endParaRPr lang="pl-PL" sz="2000" b="1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17D0031B-3670-BB4F-AA31-0D16BA6E2AA8}"/>
              </a:ext>
            </a:extLst>
          </p:cNvPr>
          <p:cNvSpPr txBox="1"/>
          <p:nvPr/>
        </p:nvSpPr>
        <p:spPr>
          <a:xfrm>
            <a:off x="374596" y="5200933"/>
            <a:ext cx="68980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Nasz Partner </a:t>
            </a:r>
            <a:r>
              <a:rPr lang="pl-PL" sz="2000" dirty="0">
                <a:latin typeface="Gill Sans MT" panose="020B0502020104020203" pitchFamily="34" charset="-18"/>
              </a:rPr>
              <a:t>na pozycji </a:t>
            </a:r>
            <a:r>
              <a:rPr lang="pl-PL" sz="2000" b="1" i="1" dirty="0">
                <a:solidFill>
                  <a:srgbClr val="C00000"/>
                </a:solidFill>
                <a:latin typeface="Gill Sans MT" panose="020B0502020104020203" pitchFamily="34" charset="-18"/>
              </a:rPr>
              <a:t>WEST</a:t>
            </a:r>
            <a:r>
              <a:rPr lang="pl-PL" sz="2000" dirty="0">
                <a:latin typeface="Gill Sans MT" panose="020B0502020104020203" pitchFamily="34" charset="-18"/>
              </a:rPr>
              <a:t> zawistował waletem </a:t>
            </a:r>
            <a:r>
              <a:rPr lang="pl-PL" sz="20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♥</a:t>
            </a:r>
            <a:r>
              <a:rPr lang="pl-PL" sz="2000" dirty="0">
                <a:latin typeface="Gill Sans MT" panose="020B0502020104020203" pitchFamily="34" charset="-18"/>
              </a:rPr>
              <a:t> 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, ze stołu blotka co kładziemy w pierwszej lewie i dlaczego?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75E436F2-9699-4631-26F6-A592A5D6A96D}"/>
              </a:ext>
            </a:extLst>
          </p:cNvPr>
          <p:cNvSpPr txBox="1"/>
          <p:nvPr/>
        </p:nvSpPr>
        <p:spPr>
          <a:xfrm>
            <a:off x="6939141" y="191152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</p:spTree>
    <p:extLst>
      <p:ext uri="{BB962C8B-B14F-4D97-AF65-F5344CB8AC3E}">
        <p14:creationId xmlns:p14="http://schemas.microsoft.com/office/powerpoint/2010/main" val="215127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20D3BCA7-01BD-6902-0D03-68B224A53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58" y="0"/>
            <a:ext cx="4303656" cy="21441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502571C-A3E2-7782-1105-229BEF120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744" y="26289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FDA155D5-BC6D-6664-FAF1-4C470CD936C3}"/>
              </a:ext>
            </a:extLst>
          </p:cNvPr>
          <p:cNvSpPr/>
          <p:nvPr/>
        </p:nvSpPr>
        <p:spPr>
          <a:xfrm>
            <a:off x="6924402" y="252799"/>
            <a:ext cx="2382884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6 4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8 5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6 3 2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8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DBD4EE19-474D-688E-F1EC-E796047FB5D5}"/>
              </a:ext>
            </a:extLst>
          </p:cNvPr>
          <p:cNvSpPr/>
          <p:nvPr/>
        </p:nvSpPr>
        <p:spPr>
          <a:xfrm>
            <a:off x="9307286" y="2396898"/>
            <a:ext cx="259188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7 2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 6 3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8 4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10 4 2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C762F6A4-C67F-DE2D-032B-07293AFCF25A}"/>
              </a:ext>
            </a:extLst>
          </p:cNvPr>
          <p:cNvSpPr/>
          <p:nvPr/>
        </p:nvSpPr>
        <p:spPr>
          <a:xfrm>
            <a:off x="6924402" y="4540997"/>
            <a:ext cx="2382884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10 9 5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D 9 7 5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9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CFDC883-6DAB-8354-C80F-C8C97D092765}"/>
              </a:ext>
            </a:extLst>
          </p:cNvPr>
          <p:cNvSpPr/>
          <p:nvPr/>
        </p:nvSpPr>
        <p:spPr>
          <a:xfrm>
            <a:off x="4556759" y="2382826"/>
            <a:ext cx="2382884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8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10 7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W 10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W 7 6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70B54F2-BB3A-CAD0-1670-9054A5081B54}"/>
              </a:ext>
            </a:extLst>
          </p:cNvPr>
          <p:cNvSpPr txBox="1"/>
          <p:nvPr/>
        </p:nvSpPr>
        <p:spPr>
          <a:xfrm>
            <a:off x="250371" y="4902626"/>
            <a:ext cx="5268685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>
                <a:latin typeface="Gill Sans MT" panose="020B0502020104020203" pitchFamily="34" charset="-18"/>
              </a:rPr>
              <a:t>Przepuszczenie kiera w pierwszej lewie może być niebezpieczne</a:t>
            </a:r>
            <a:r>
              <a:rPr lang="pl-PL" dirty="0">
                <a:latin typeface="Gill Sans MT" panose="020B0502020104020203" pitchFamily="34" charset="-18"/>
              </a:rPr>
              <a:t>- Nasz partner może posiadać układ KW10(x) w kierach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b="1" dirty="0">
                <a:latin typeface="Gill Sans MT" panose="020B0502020104020203" pitchFamily="34" charset="-18"/>
              </a:rPr>
              <a:t>W celu zachowania komunikacji </a:t>
            </a:r>
            <a:r>
              <a:rPr lang="pl-PL" dirty="0">
                <a:latin typeface="Gill Sans MT" panose="020B0502020104020203" pitchFamily="34" charset="-18"/>
              </a:rPr>
              <a:t>musimy przepuścić pika ( jeżeli rozgrywający zagra do króla pik po wzięciu lewy kierowej)</a:t>
            </a:r>
          </a:p>
        </p:txBody>
      </p:sp>
    </p:spTree>
    <p:extLst>
      <p:ext uri="{BB962C8B-B14F-4D97-AF65-F5344CB8AC3E}">
        <p14:creationId xmlns:p14="http://schemas.microsoft.com/office/powerpoint/2010/main" val="263529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CA9C2559-BD1E-6043-372F-BB6BDD1AE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65" y="149489"/>
            <a:ext cx="4205692" cy="1918797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E1D190D8-F15B-9115-A7DD-330456F11CCE}"/>
              </a:ext>
            </a:extLst>
          </p:cNvPr>
          <p:cNvSpPr txBox="1"/>
          <p:nvPr/>
        </p:nvSpPr>
        <p:spPr>
          <a:xfrm>
            <a:off x="248730" y="2731807"/>
            <a:ext cx="356127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1" dirty="0">
                <a:latin typeface="Gill Sans MT" panose="020B0502020104020203" pitchFamily="34" charset="-18"/>
              </a:rPr>
              <a:t>1</a:t>
            </a:r>
            <a:r>
              <a:rPr lang="pl-PL" dirty="0">
                <a:latin typeface="Gill Sans MT" panose="020B0502020104020203" pitchFamily="34" charset="-18"/>
              </a:rPr>
              <a:t>NT</a:t>
            </a:r>
            <a:r>
              <a:rPr lang="pl-PL" b="0" i="0" dirty="0">
                <a:solidFill>
                  <a:srgbClr val="222222"/>
                </a:solidFill>
                <a:effectLst/>
                <a:latin typeface="Gill Sans MT" panose="020B0502020104020203" pitchFamily="34" charset="-18"/>
              </a:rPr>
              <a:t>=15-17 PC </a:t>
            </a:r>
          </a:p>
          <a:p>
            <a:r>
              <a:rPr lang="pl-PL" dirty="0">
                <a:solidFill>
                  <a:srgbClr val="222222"/>
                </a:solidFill>
                <a:latin typeface="Gill Sans MT" panose="020B0502020104020203" pitchFamily="34" charset="-18"/>
              </a:rPr>
              <a:t>3</a:t>
            </a:r>
            <a:r>
              <a:rPr lang="pl-PL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♣= </a:t>
            </a:r>
            <a:r>
              <a:rPr lang="pl-PL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Puppet stayman</a:t>
            </a:r>
          </a:p>
          <a:p>
            <a:r>
              <a:rPr lang="pl-PL" dirty="0">
                <a:solidFill>
                  <a:srgbClr val="202122"/>
                </a:solidFill>
                <a:latin typeface="Gill Sans MT" panose="020B0502020104020203" pitchFamily="34" charset="-18"/>
              </a:rPr>
              <a:t>3</a:t>
            </a:r>
            <a:r>
              <a:rPr lang="pl-PL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♠ </a:t>
            </a:r>
            <a:r>
              <a:rPr lang="pl-PL" b="0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= mam 5</a:t>
            </a:r>
            <a:r>
              <a:rPr lang="pl-PL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♠</a:t>
            </a:r>
            <a:endParaRPr lang="pl-PL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72182781-52A1-290B-0A88-F14E177B1752}"/>
              </a:ext>
            </a:extLst>
          </p:cNvPr>
          <p:cNvSpPr/>
          <p:nvPr/>
        </p:nvSpPr>
        <p:spPr>
          <a:xfrm rot="5400000" flipV="1">
            <a:off x="1441239" y="2237868"/>
            <a:ext cx="620510" cy="3243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FA9400B-D23B-A02D-99BC-B1590F4C0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3" y="2827835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C7509E8C-6BB4-83BC-C2D6-892EDD5A556F}"/>
              </a:ext>
            </a:extLst>
          </p:cNvPr>
          <p:cNvSpPr/>
          <p:nvPr/>
        </p:nvSpPr>
        <p:spPr>
          <a:xfrm>
            <a:off x="6624503" y="418461"/>
            <a:ext cx="2382884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 10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9 8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10 7 3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8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A3EC99FE-7D9A-C59B-742D-488BB25E8A29}"/>
              </a:ext>
            </a:extLst>
          </p:cNvPr>
          <p:cNvSpPr/>
          <p:nvPr/>
        </p:nvSpPr>
        <p:spPr>
          <a:xfrm>
            <a:off x="4158343" y="2562560"/>
            <a:ext cx="246616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 A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chemeClr val="accent1"/>
                </a:solidFill>
                <a:latin typeface="Proxima Nova" panose="020B0604020202020204" charset="0"/>
                <a:sym typeface="Times New Roman"/>
              </a:rPr>
              <a:t>W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10 8 6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W 6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10 6 3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A05A71F0-121A-4F41-5E65-6D2DF1B93083}"/>
              </a:ext>
            </a:extLst>
          </p:cNvPr>
          <p:cNvSpPr txBox="1"/>
          <p:nvPr/>
        </p:nvSpPr>
        <p:spPr>
          <a:xfrm>
            <a:off x="248730" y="5077295"/>
            <a:ext cx="8457123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Tym razem siedzimy 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na pozycji </a:t>
            </a:r>
            <a:r>
              <a:rPr lang="pl-PL" sz="2000" b="1" i="1" dirty="0">
                <a:solidFill>
                  <a:srgbClr val="C00000"/>
                </a:solidFill>
                <a:effectLst/>
                <a:latin typeface="Gill Sans MT" panose="020B0502020104020203" pitchFamily="34" charset="-18"/>
              </a:rPr>
              <a:t>WEST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i na pierwszym wiście zagraliśmy waleta </a:t>
            </a:r>
            <a:r>
              <a:rPr lang="pl-PL" sz="20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♥</a:t>
            </a:r>
            <a:r>
              <a:rPr lang="pl-PL" sz="2000" b="1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, </a:t>
            </a:r>
            <a:r>
              <a:rPr lang="pl-PL" sz="2000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ze stołu blotka, od naszego Partnera 7 </a:t>
            </a:r>
            <a:r>
              <a:rPr lang="pl-PL" sz="200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♥</a:t>
            </a:r>
            <a:r>
              <a:rPr lang="pl-PL" sz="2000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, wzięta przez rozgrywającego królem </a:t>
            </a:r>
            <a:r>
              <a:rPr lang="pl-PL" sz="2000" b="1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♥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W kolejnej lewie rozgrywający </a:t>
            </a:r>
            <a:r>
              <a:rPr lang="pl-PL" sz="2000" b="1" i="1" dirty="0">
                <a:solidFill>
                  <a:srgbClr val="0070C0"/>
                </a:solidFill>
                <a:latin typeface="Gill Sans MT" panose="020B0502020104020203" pitchFamily="34" charset="-18"/>
              </a:rPr>
              <a:t>SOUTH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 zagrał trefla do Króla( od partnera 2</a:t>
            </a: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♣)</a:t>
            </a:r>
            <a:r>
              <a:rPr lang="pl-PL" sz="2000" dirty="0">
                <a:solidFill>
                  <a:schemeClr val="tx1"/>
                </a:solidFill>
                <a:latin typeface="Gill Sans MT" panose="020B0502020104020203" pitchFamily="34" charset="-18"/>
              </a:rPr>
              <a:t> i pika do króla w swojej ręce. Jaki mamy plan na dalszą obronę?</a:t>
            </a:r>
            <a:endParaRPr lang="pl-PL" sz="2000" i="0" dirty="0">
              <a:solidFill>
                <a:schemeClr val="tx1"/>
              </a:solidFill>
              <a:effectLst/>
              <a:latin typeface="Gill Sans MT" panose="020B0502020104020203" pitchFamily="34" charset="-18"/>
            </a:endParaRPr>
          </a:p>
        </p:txBody>
      </p:sp>
      <p:sp>
        <p:nvSpPr>
          <p:cNvPr id="2" name="Strzałka: kolista 1">
            <a:extLst>
              <a:ext uri="{FF2B5EF4-FFF2-40B4-BE49-F238E27FC236}">
                <a16:creationId xmlns:a16="http://schemas.microsoft.com/office/drawing/2014/main" id="{0BF4DAA8-4116-271D-2D39-0D27B41D1335}"/>
              </a:ext>
            </a:extLst>
          </p:cNvPr>
          <p:cNvSpPr/>
          <p:nvPr/>
        </p:nvSpPr>
        <p:spPr>
          <a:xfrm rot="16577701">
            <a:off x="5502463" y="1650502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135E5DCF-E112-58D1-B3DC-FB331C5211DA}"/>
              </a:ext>
            </a:extLst>
          </p:cNvPr>
          <p:cNvSpPr txBox="1"/>
          <p:nvPr/>
        </p:nvSpPr>
        <p:spPr>
          <a:xfrm>
            <a:off x="9133114" y="1216309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</p:spTree>
    <p:extLst>
      <p:ext uri="{BB962C8B-B14F-4D97-AF65-F5344CB8AC3E}">
        <p14:creationId xmlns:p14="http://schemas.microsoft.com/office/powerpoint/2010/main" val="222251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2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AB7ED040-F0D4-F881-1454-E99DC6472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65" y="149489"/>
            <a:ext cx="4205692" cy="19187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CE543C7-7D55-661E-DA59-2B6A4B795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139" y="2799788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9BCCE426-82FA-C5EB-9672-78C1192D07EB}"/>
              </a:ext>
            </a:extLst>
          </p:cNvPr>
          <p:cNvSpPr/>
          <p:nvPr/>
        </p:nvSpPr>
        <p:spPr>
          <a:xfrm>
            <a:off x="6572797" y="383740"/>
            <a:ext cx="2466158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 10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9 8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9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10 7 3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A K 8 5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C2EBFFFE-9ADB-05C8-8663-754A61C472D9}"/>
              </a:ext>
            </a:extLst>
          </p:cNvPr>
          <p:cNvSpPr/>
          <p:nvPr/>
        </p:nvSpPr>
        <p:spPr>
          <a:xfrm>
            <a:off x="4106637" y="2527839"/>
            <a:ext cx="2466160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 A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chemeClr val="tx1"/>
                </a:solidFill>
                <a:latin typeface="Proxima Nova" panose="020B0604020202020204" charset="0"/>
                <a:sym typeface="Times New Roman"/>
              </a:rPr>
              <a:t>W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10 8 6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A W 6 2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10 6 3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23AFC8F6-2323-4DB3-BE38-DAB4E571701C}"/>
              </a:ext>
            </a:extLst>
          </p:cNvPr>
          <p:cNvSpPr/>
          <p:nvPr/>
        </p:nvSpPr>
        <p:spPr>
          <a:xfrm>
            <a:off x="9038955" y="2527839"/>
            <a:ext cx="2382884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 W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7 2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7 3 2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9 8 4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W 9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BC30E68-65DA-A6DB-F280-76E1A7A2C97B}"/>
              </a:ext>
            </a:extLst>
          </p:cNvPr>
          <p:cNvSpPr/>
          <p:nvPr/>
        </p:nvSpPr>
        <p:spPr>
          <a:xfrm>
            <a:off x="6572796" y="4671938"/>
            <a:ext cx="2466159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 K</a:t>
            </a:r>
            <a:r>
              <a:rPr kumimoji="0" lang="pl-PL" sz="3200" b="1" i="0" u="none" strike="noStrike" kern="0" cap="none" spc="0" normalizeH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 D 6 5 3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4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K D 5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7 4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0C3B322-AE87-4D1A-5958-B6410075E98E}"/>
              </a:ext>
            </a:extLst>
          </p:cNvPr>
          <p:cNvSpPr txBox="1"/>
          <p:nvPr/>
        </p:nvSpPr>
        <p:spPr>
          <a:xfrm>
            <a:off x="261256" y="5066410"/>
            <a:ext cx="5834744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Gill Sans MT" panose="020B0502020104020203" pitchFamily="34" charset="-18"/>
              </a:rPr>
              <a:t>Jeżeli rozgrywający przedostaje się </a:t>
            </a:r>
            <a:r>
              <a:rPr lang="pl-PL" sz="2000" dirty="0">
                <a:latin typeface="Gill Sans MT" panose="020B0502020104020203" pitchFamily="34" charset="-18"/>
              </a:rPr>
              <a:t>na rękę dziadka i zagrywa atuta, to świadczy to o tym, że ma braki w figurach- szybkie zabicie asem pik tylko ułatwia dalszą rozgrywkę, przepuszczenie powoduje, że rozgrywający musi trafić pozycję w atutach</a:t>
            </a:r>
          </a:p>
        </p:txBody>
      </p:sp>
    </p:spTree>
    <p:extLst>
      <p:ext uri="{BB962C8B-B14F-4D97-AF65-F5344CB8AC3E}">
        <p14:creationId xmlns:p14="http://schemas.microsoft.com/office/powerpoint/2010/main" val="376689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3ABD6816-E85B-7822-2452-73ABBF9F6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24" y="0"/>
            <a:ext cx="4542890" cy="1850571"/>
          </a:xfrm>
          <a:prstGeom prst="rect">
            <a:avLst/>
          </a:pr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2B420C16-93EF-92F7-D9BC-A6A52EE30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539" y="2969349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A9F5CEC7-9248-1956-1C3F-F0B9BB1BD99A}"/>
              </a:ext>
            </a:extLst>
          </p:cNvPr>
          <p:cNvSpPr/>
          <p:nvPr/>
        </p:nvSpPr>
        <p:spPr>
          <a:xfrm>
            <a:off x="6803572" y="644298"/>
            <a:ext cx="2405742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9 5 3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8 7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W 9 5 4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W 2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1FEF870-37BB-73DA-5DE6-34045C57F488}"/>
              </a:ext>
            </a:extLst>
          </p:cNvPr>
          <p:cNvSpPr/>
          <p:nvPr/>
        </p:nvSpPr>
        <p:spPr>
          <a:xfrm>
            <a:off x="4299857" y="2788397"/>
            <a:ext cx="2503715" cy="214409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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8 7 6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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5 2 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  <a:sym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</a:t>
            </a: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  <a:t> </a:t>
            </a:r>
            <a:r>
              <a:rPr lang="pl-PL" sz="3200" b="1" kern="0" noProof="0" dirty="0">
                <a:solidFill>
                  <a:srgbClr val="C00000"/>
                </a:solidFill>
                <a:latin typeface="Proxima Nova" panose="020B0604020202020204" charset="0"/>
                <a:sym typeface="Times New Roman"/>
              </a:rPr>
              <a:t>K</a:t>
            </a:r>
            <a:r>
              <a:rPr lang="pl-PL" sz="3200" b="1" kern="0" noProof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8 7 3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</a:t>
            </a:r>
            <a:b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Times New Roman"/>
              </a:rPr>
            </a:b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270F24"/>
                </a:solidFill>
                <a:effectLst/>
                <a:uLnTx/>
                <a:uFillTx/>
                <a:latin typeface="Proxima Nova" panose="020B0604020202020204" charset="0"/>
                <a:ea typeface="+mn-ea"/>
                <a:cs typeface="+mn-cs"/>
                <a:sym typeface="Symbol" panose="05050102010706020507" pitchFamily="18" charset="2"/>
              </a:rPr>
              <a:t></a:t>
            </a:r>
            <a:r>
              <a:rPr lang="pl-PL" sz="3200" b="1" kern="0" dirty="0">
                <a:solidFill>
                  <a:srgbClr val="270F24"/>
                </a:solidFill>
                <a:latin typeface="Proxima Nova" panose="020B0604020202020204" charset="0"/>
                <a:sym typeface="Times New Roman"/>
              </a:rPr>
              <a:t> D 7 6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D1485E3-C8FE-D6A1-4573-EB949A1AF54A}"/>
              </a:ext>
            </a:extLst>
          </p:cNvPr>
          <p:cNvSpPr txBox="1"/>
          <p:nvPr/>
        </p:nvSpPr>
        <p:spPr>
          <a:xfrm>
            <a:off x="248730" y="5077295"/>
            <a:ext cx="980967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b="1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Siedzimy na pozycji </a:t>
            </a:r>
            <a:r>
              <a:rPr lang="pl-PL" sz="2000" b="1" i="1" dirty="0">
                <a:solidFill>
                  <a:srgbClr val="C00000"/>
                </a:solidFill>
                <a:effectLst/>
                <a:latin typeface="Gill Sans MT" panose="020B0502020104020203" pitchFamily="34" charset="-18"/>
              </a:rPr>
              <a:t>WEST</a:t>
            </a:r>
            <a:r>
              <a:rPr lang="pl-PL" sz="2000" i="0" dirty="0">
                <a:solidFill>
                  <a:srgbClr val="202122"/>
                </a:solidFill>
                <a:effectLst/>
                <a:latin typeface="Gill Sans MT" panose="020B0502020104020203" pitchFamily="34" charset="-18"/>
              </a:rPr>
              <a:t> i na pierwszym wiście decydujemy się oddać agresywny i aktywny wist w króla </a:t>
            </a:r>
            <a:r>
              <a:rPr lang="pl-PL" sz="2000" b="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♦ </a:t>
            </a:r>
            <a:r>
              <a:rPr lang="pl-PL" sz="2000" b="0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(Partner dokłada 6 </a:t>
            </a:r>
            <a:r>
              <a:rPr lang="pl-PL" sz="2000" b="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♦</a:t>
            </a:r>
            <a:r>
              <a:rPr lang="pl-PL" sz="2000" b="0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)- niestety pierwszą lewę bierze na asa </a:t>
            </a:r>
            <a:r>
              <a:rPr lang="pl-PL" sz="2000" b="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♦</a:t>
            </a:r>
            <a:r>
              <a:rPr lang="pl-PL" sz="2000" b="0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 rozgrywający na </a:t>
            </a:r>
            <a:r>
              <a:rPr lang="pl-PL" sz="2000" b="1" i="1" dirty="0">
                <a:solidFill>
                  <a:srgbClr val="0070C0"/>
                </a:solidFill>
                <a:effectLst/>
                <a:latin typeface="Gill Sans MT" panose="020B0502020104020203" pitchFamily="34" charset="-18"/>
              </a:rPr>
              <a:t>SOUTH</a:t>
            </a:r>
            <a:r>
              <a:rPr lang="pl-PL" sz="2000" b="0" i="0" dirty="0">
                <a:solidFill>
                  <a:schemeClr val="tx1"/>
                </a:solidFill>
                <a:effectLst/>
                <a:latin typeface="Gill Sans MT" panose="020B0502020104020203" pitchFamily="34" charset="-18"/>
              </a:rPr>
              <a:t>, następnie gra 2x górne atuty ( oboje dokładamy blotki) i gra 2</a:t>
            </a:r>
            <a:r>
              <a:rPr lang="pl-PL" sz="2000" b="0" i="0" dirty="0">
                <a:solidFill>
                  <a:srgbClr val="FF0000"/>
                </a:solidFill>
                <a:effectLst/>
                <a:latin typeface="Gill Sans MT" panose="020B0502020104020203" pitchFamily="34" charset="-18"/>
              </a:rPr>
              <a:t>♦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2000" b="1" dirty="0">
                <a:solidFill>
                  <a:schemeClr val="tx1"/>
                </a:solidFill>
                <a:latin typeface="Gill Sans MT" panose="020B0502020104020203" pitchFamily="34" charset="-18"/>
              </a:rPr>
              <a:t>Co robimy dalej?</a:t>
            </a:r>
            <a:endParaRPr lang="pl-PL" sz="2000" b="1" i="0" dirty="0">
              <a:solidFill>
                <a:schemeClr val="tx1"/>
              </a:solidFill>
              <a:effectLst/>
              <a:latin typeface="Gill Sans MT" panose="020B0502020104020203" pitchFamily="34" charset="-18"/>
            </a:endParaRPr>
          </a:p>
        </p:txBody>
      </p:sp>
      <p:sp>
        <p:nvSpPr>
          <p:cNvPr id="8" name="Strzałka: kolista 7">
            <a:extLst>
              <a:ext uri="{FF2B5EF4-FFF2-40B4-BE49-F238E27FC236}">
                <a16:creationId xmlns:a16="http://schemas.microsoft.com/office/drawing/2014/main" id="{ABB0B6DC-53BA-F30B-5084-BE65C4FECAAD}"/>
              </a:ext>
            </a:extLst>
          </p:cNvPr>
          <p:cNvSpPr/>
          <p:nvPr/>
        </p:nvSpPr>
        <p:spPr>
          <a:xfrm rot="16577701">
            <a:off x="5554459" y="1903513"/>
            <a:ext cx="1551730" cy="161339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996637"/>
              <a:gd name="adj5" fmla="val 125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270F24"/>
              </a:solidFill>
              <a:effectLst/>
              <a:uLnTx/>
              <a:uFillTx/>
              <a:latin typeface="Proxima Nova" panose="020B0604020202020204" charset="0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E8C0C79-FFFD-8203-6865-3B3309FD5119}"/>
              </a:ext>
            </a:extLst>
          </p:cNvPr>
          <p:cNvSpPr txBox="1"/>
          <p:nvPr/>
        </p:nvSpPr>
        <p:spPr>
          <a:xfrm>
            <a:off x="7217229" y="143069"/>
            <a:ext cx="1228362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2000" b="1" dirty="0">
                <a:latin typeface="Gill Sans MT" panose="020B0502020104020203" pitchFamily="34" charset="-18"/>
              </a:rPr>
              <a:t>dziadek</a:t>
            </a:r>
          </a:p>
        </p:txBody>
      </p:sp>
    </p:spTree>
    <p:extLst>
      <p:ext uri="{BB962C8B-B14F-4D97-AF65-F5344CB8AC3E}">
        <p14:creationId xmlns:p14="http://schemas.microsoft.com/office/powerpoint/2010/main" val="330936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BlockprintVTI">
  <a:themeElements>
    <a:clrScheme name="Custom 69">
      <a:dk1>
        <a:sysClr val="windowText" lastClr="000000"/>
      </a:dk1>
      <a:lt1>
        <a:sysClr val="window" lastClr="FFFFFF"/>
      </a:lt1>
      <a:dk2>
        <a:srgbClr val="44131A"/>
      </a:dk2>
      <a:lt2>
        <a:srgbClr val="F2ECEA"/>
      </a:lt2>
      <a:accent1>
        <a:srgbClr val="A62C52"/>
      </a:accent1>
      <a:accent2>
        <a:srgbClr val="A7928D"/>
      </a:accent2>
      <a:accent3>
        <a:srgbClr val="307C71"/>
      </a:accent3>
      <a:accent4>
        <a:srgbClr val="41575D"/>
      </a:accent4>
      <a:accent5>
        <a:srgbClr val="8FA3A3"/>
      </a:accent5>
      <a:accent6>
        <a:srgbClr val="CA8370"/>
      </a:accent6>
      <a:hlink>
        <a:srgbClr val="D13D6E"/>
      </a:hlink>
      <a:folHlink>
        <a:srgbClr val="6C9D92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1629</Words>
  <Application>Microsoft Office PowerPoint</Application>
  <PresentationFormat>Panoramiczny</PresentationFormat>
  <Paragraphs>192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Arial</vt:lpstr>
      <vt:lpstr>Avenir Next LT Pro</vt:lpstr>
      <vt:lpstr>AvenirNext LT Pro Medium</vt:lpstr>
      <vt:lpstr>Gill Sans MT</vt:lpstr>
      <vt:lpstr>Proxima Nova</vt:lpstr>
      <vt:lpstr>Wingdings</vt:lpstr>
      <vt:lpstr>BlockprintVTI</vt:lpstr>
      <vt:lpstr>Szkolenie numer 1- Obrona-Przepuszczenie, utwierdzanie przeciwnika w błędzie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Wróbel Michał</dc:creator>
  <cp:lastModifiedBy>Wróbel Michał</cp:lastModifiedBy>
  <cp:revision>3</cp:revision>
  <dcterms:created xsi:type="dcterms:W3CDTF">2024-12-31T10:40:44Z</dcterms:created>
  <dcterms:modified xsi:type="dcterms:W3CDTF">2025-01-01T12:38:37Z</dcterms:modified>
</cp:coreProperties>
</file>