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5403E-00C1-45E5-8074-2B39EE1BF411}" type="doc">
      <dgm:prSet loTypeId="urn:microsoft.com/office/officeart/2005/8/layout/hierarchy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802CCC0-079D-42B7-84C8-0EF3A8B42BA9}">
      <dgm:prSet/>
      <dgm:spPr/>
      <dgm:t>
        <a:bodyPr/>
        <a:lstStyle/>
        <a:p>
          <a:r>
            <a:rPr lang="en-US" b="1"/>
            <a:t>Złoty Potok 03.01.-06.01.2025</a:t>
          </a:r>
          <a:endParaRPr lang="en-US"/>
        </a:p>
      </dgm:t>
    </dgm:pt>
    <dgm:pt modelId="{DE8F2861-63A3-4E99-B672-39F99F905B81}" type="parTrans" cxnId="{F5ED67D3-1C5C-46EF-90CA-5708EBA247B3}">
      <dgm:prSet/>
      <dgm:spPr/>
      <dgm:t>
        <a:bodyPr/>
        <a:lstStyle/>
        <a:p>
          <a:endParaRPr lang="en-US"/>
        </a:p>
      </dgm:t>
    </dgm:pt>
    <dgm:pt modelId="{32A81231-5755-4DAA-9C34-0E67B06800C1}" type="sibTrans" cxnId="{F5ED67D3-1C5C-46EF-90CA-5708EBA247B3}">
      <dgm:prSet/>
      <dgm:spPr/>
      <dgm:t>
        <a:bodyPr/>
        <a:lstStyle/>
        <a:p>
          <a:endParaRPr lang="en-US"/>
        </a:p>
      </dgm:t>
    </dgm:pt>
    <dgm:pt modelId="{B0BA1595-3239-4981-A599-E3C604D2C7E0}">
      <dgm:prSet/>
      <dgm:spPr/>
      <dgm:t>
        <a:bodyPr/>
        <a:lstStyle/>
        <a:p>
          <a:r>
            <a:rPr lang="en-US" b="1"/>
            <a:t>Prowadzą: Adam Krysa i Michał Wróbel</a:t>
          </a:r>
          <a:endParaRPr lang="en-US"/>
        </a:p>
      </dgm:t>
    </dgm:pt>
    <dgm:pt modelId="{EB2213D1-96CC-4DB2-93B9-5897A29575A1}" type="parTrans" cxnId="{525414B5-9BE0-4964-8336-45F060D80907}">
      <dgm:prSet/>
      <dgm:spPr/>
      <dgm:t>
        <a:bodyPr/>
        <a:lstStyle/>
        <a:p>
          <a:endParaRPr lang="en-US"/>
        </a:p>
      </dgm:t>
    </dgm:pt>
    <dgm:pt modelId="{C9B1729E-0F95-4DD6-A278-BC5AE2A67203}" type="sibTrans" cxnId="{525414B5-9BE0-4964-8336-45F060D80907}">
      <dgm:prSet/>
      <dgm:spPr/>
      <dgm:t>
        <a:bodyPr/>
        <a:lstStyle/>
        <a:p>
          <a:endParaRPr lang="en-US"/>
        </a:p>
      </dgm:t>
    </dgm:pt>
    <dgm:pt modelId="{C57D7281-4A75-46BC-A64A-9268A1ACBFB4}" type="pres">
      <dgm:prSet presAssocID="{0705403E-00C1-45E5-8074-2B39EE1BF41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0B8E1FF-5D90-481D-AE91-B0766142C9F3}" type="pres">
      <dgm:prSet presAssocID="{5802CCC0-079D-42B7-84C8-0EF3A8B42BA9}" presName="hierRoot1" presStyleCnt="0"/>
      <dgm:spPr/>
    </dgm:pt>
    <dgm:pt modelId="{A70EB679-5ED6-455F-8B2B-738CC811991B}" type="pres">
      <dgm:prSet presAssocID="{5802CCC0-079D-42B7-84C8-0EF3A8B42BA9}" presName="composite" presStyleCnt="0"/>
      <dgm:spPr/>
    </dgm:pt>
    <dgm:pt modelId="{F26FF1E4-1E77-4845-93F3-543C376DCA61}" type="pres">
      <dgm:prSet presAssocID="{5802CCC0-079D-42B7-84C8-0EF3A8B42BA9}" presName="background" presStyleLbl="node0" presStyleIdx="0" presStyleCnt="2"/>
      <dgm:spPr/>
    </dgm:pt>
    <dgm:pt modelId="{1B39B04F-8876-4E0A-AA13-BFFB612EA6F0}" type="pres">
      <dgm:prSet presAssocID="{5802CCC0-079D-42B7-84C8-0EF3A8B42BA9}" presName="text" presStyleLbl="fgAcc0" presStyleIdx="0" presStyleCnt="2">
        <dgm:presLayoutVars>
          <dgm:chPref val="3"/>
        </dgm:presLayoutVars>
      </dgm:prSet>
      <dgm:spPr/>
    </dgm:pt>
    <dgm:pt modelId="{5D33B348-E732-46FA-8569-5D9D1AA5D71A}" type="pres">
      <dgm:prSet presAssocID="{5802CCC0-079D-42B7-84C8-0EF3A8B42BA9}" presName="hierChild2" presStyleCnt="0"/>
      <dgm:spPr/>
    </dgm:pt>
    <dgm:pt modelId="{D3520FD2-3188-4EE1-B7C8-FEAABFE3C6FD}" type="pres">
      <dgm:prSet presAssocID="{B0BA1595-3239-4981-A599-E3C604D2C7E0}" presName="hierRoot1" presStyleCnt="0"/>
      <dgm:spPr/>
    </dgm:pt>
    <dgm:pt modelId="{6A60A356-C582-4700-AAB2-55896102A007}" type="pres">
      <dgm:prSet presAssocID="{B0BA1595-3239-4981-A599-E3C604D2C7E0}" presName="composite" presStyleCnt="0"/>
      <dgm:spPr/>
    </dgm:pt>
    <dgm:pt modelId="{AEDFA578-73D2-4F67-9073-3BD48B2B97D3}" type="pres">
      <dgm:prSet presAssocID="{B0BA1595-3239-4981-A599-E3C604D2C7E0}" presName="background" presStyleLbl="node0" presStyleIdx="1" presStyleCnt="2"/>
      <dgm:spPr/>
    </dgm:pt>
    <dgm:pt modelId="{BE716348-DFE5-4439-B5D8-60D2E995B367}" type="pres">
      <dgm:prSet presAssocID="{B0BA1595-3239-4981-A599-E3C604D2C7E0}" presName="text" presStyleLbl="fgAcc0" presStyleIdx="1" presStyleCnt="2">
        <dgm:presLayoutVars>
          <dgm:chPref val="3"/>
        </dgm:presLayoutVars>
      </dgm:prSet>
      <dgm:spPr/>
    </dgm:pt>
    <dgm:pt modelId="{5036B1BF-DBC4-4EB6-BCB8-C4776A97F143}" type="pres">
      <dgm:prSet presAssocID="{B0BA1595-3239-4981-A599-E3C604D2C7E0}" presName="hierChild2" presStyleCnt="0"/>
      <dgm:spPr/>
    </dgm:pt>
  </dgm:ptLst>
  <dgm:cxnLst>
    <dgm:cxn modelId="{5A5A1BB0-AA64-4EA7-B8D6-29FE19ABA7AB}" type="presOf" srcId="{5802CCC0-079D-42B7-84C8-0EF3A8B42BA9}" destId="{1B39B04F-8876-4E0A-AA13-BFFB612EA6F0}" srcOrd="0" destOrd="0" presId="urn:microsoft.com/office/officeart/2005/8/layout/hierarchy1"/>
    <dgm:cxn modelId="{525414B5-9BE0-4964-8336-45F060D80907}" srcId="{0705403E-00C1-45E5-8074-2B39EE1BF411}" destId="{B0BA1595-3239-4981-A599-E3C604D2C7E0}" srcOrd="1" destOrd="0" parTransId="{EB2213D1-96CC-4DB2-93B9-5897A29575A1}" sibTransId="{C9B1729E-0F95-4DD6-A278-BC5AE2A67203}"/>
    <dgm:cxn modelId="{F5ED67D3-1C5C-46EF-90CA-5708EBA247B3}" srcId="{0705403E-00C1-45E5-8074-2B39EE1BF411}" destId="{5802CCC0-079D-42B7-84C8-0EF3A8B42BA9}" srcOrd="0" destOrd="0" parTransId="{DE8F2861-63A3-4E99-B672-39F99F905B81}" sibTransId="{32A81231-5755-4DAA-9C34-0E67B06800C1}"/>
    <dgm:cxn modelId="{8FD438D9-9CB3-43C1-ACD6-3CB7E960D44C}" type="presOf" srcId="{B0BA1595-3239-4981-A599-E3C604D2C7E0}" destId="{BE716348-DFE5-4439-B5D8-60D2E995B367}" srcOrd="0" destOrd="0" presId="urn:microsoft.com/office/officeart/2005/8/layout/hierarchy1"/>
    <dgm:cxn modelId="{78E069E8-248B-4191-A3F7-61B878F3E5AC}" type="presOf" srcId="{0705403E-00C1-45E5-8074-2B39EE1BF411}" destId="{C57D7281-4A75-46BC-A64A-9268A1ACBFB4}" srcOrd="0" destOrd="0" presId="urn:microsoft.com/office/officeart/2005/8/layout/hierarchy1"/>
    <dgm:cxn modelId="{FD59A465-ADA6-43D7-9514-018AFDED9D11}" type="presParOf" srcId="{C57D7281-4A75-46BC-A64A-9268A1ACBFB4}" destId="{F0B8E1FF-5D90-481D-AE91-B0766142C9F3}" srcOrd="0" destOrd="0" presId="urn:microsoft.com/office/officeart/2005/8/layout/hierarchy1"/>
    <dgm:cxn modelId="{199DE33F-7848-445C-84C8-8DBD0686DE73}" type="presParOf" srcId="{F0B8E1FF-5D90-481D-AE91-B0766142C9F3}" destId="{A70EB679-5ED6-455F-8B2B-738CC811991B}" srcOrd="0" destOrd="0" presId="urn:microsoft.com/office/officeart/2005/8/layout/hierarchy1"/>
    <dgm:cxn modelId="{B58BDBE2-87A1-4242-A077-DC6122A31F4D}" type="presParOf" srcId="{A70EB679-5ED6-455F-8B2B-738CC811991B}" destId="{F26FF1E4-1E77-4845-93F3-543C376DCA61}" srcOrd="0" destOrd="0" presId="urn:microsoft.com/office/officeart/2005/8/layout/hierarchy1"/>
    <dgm:cxn modelId="{147EB730-5FA8-4AFD-B64C-A334FA9B7A03}" type="presParOf" srcId="{A70EB679-5ED6-455F-8B2B-738CC811991B}" destId="{1B39B04F-8876-4E0A-AA13-BFFB612EA6F0}" srcOrd="1" destOrd="0" presId="urn:microsoft.com/office/officeart/2005/8/layout/hierarchy1"/>
    <dgm:cxn modelId="{E3E06726-D39D-494B-8F98-C68DFA2BA372}" type="presParOf" srcId="{F0B8E1FF-5D90-481D-AE91-B0766142C9F3}" destId="{5D33B348-E732-46FA-8569-5D9D1AA5D71A}" srcOrd="1" destOrd="0" presId="urn:microsoft.com/office/officeart/2005/8/layout/hierarchy1"/>
    <dgm:cxn modelId="{F0A1E078-68C8-4C65-884D-8532A1A69D0E}" type="presParOf" srcId="{C57D7281-4A75-46BC-A64A-9268A1ACBFB4}" destId="{D3520FD2-3188-4EE1-B7C8-FEAABFE3C6FD}" srcOrd="1" destOrd="0" presId="urn:microsoft.com/office/officeart/2005/8/layout/hierarchy1"/>
    <dgm:cxn modelId="{1A32BC21-967E-4EF2-9617-37DFAD4FC747}" type="presParOf" srcId="{D3520FD2-3188-4EE1-B7C8-FEAABFE3C6FD}" destId="{6A60A356-C582-4700-AAB2-55896102A007}" srcOrd="0" destOrd="0" presId="urn:microsoft.com/office/officeart/2005/8/layout/hierarchy1"/>
    <dgm:cxn modelId="{7EB8EF10-A500-4884-9030-A6D92C8AA656}" type="presParOf" srcId="{6A60A356-C582-4700-AAB2-55896102A007}" destId="{AEDFA578-73D2-4F67-9073-3BD48B2B97D3}" srcOrd="0" destOrd="0" presId="urn:microsoft.com/office/officeart/2005/8/layout/hierarchy1"/>
    <dgm:cxn modelId="{7FEB1B8C-1B6A-406F-9E62-FFD92BA65953}" type="presParOf" srcId="{6A60A356-C582-4700-AAB2-55896102A007}" destId="{BE716348-DFE5-4439-B5D8-60D2E995B367}" srcOrd="1" destOrd="0" presId="urn:microsoft.com/office/officeart/2005/8/layout/hierarchy1"/>
    <dgm:cxn modelId="{EB4A42E8-A14C-49BE-891F-5D7A150FBED1}" type="presParOf" srcId="{D3520FD2-3188-4EE1-B7C8-FEAABFE3C6FD}" destId="{5036B1BF-DBC4-4EB6-BCB8-C4776A97F14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FF1E4-1E77-4845-93F3-543C376DCA61}">
      <dsp:nvSpPr>
        <dsp:cNvPr id="0" name=""/>
        <dsp:cNvSpPr/>
      </dsp:nvSpPr>
      <dsp:spPr>
        <a:xfrm>
          <a:off x="841" y="648095"/>
          <a:ext cx="2954096" cy="18758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B39B04F-8876-4E0A-AA13-BFFB612EA6F0}">
      <dsp:nvSpPr>
        <dsp:cNvPr id="0" name=""/>
        <dsp:cNvSpPr/>
      </dsp:nvSpPr>
      <dsp:spPr>
        <a:xfrm>
          <a:off x="329074" y="959916"/>
          <a:ext cx="2954096" cy="1875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/>
            <a:t>Złoty Potok 03.01.-06.01.2025</a:t>
          </a:r>
          <a:endParaRPr lang="en-US" sz="3100" kern="1200"/>
        </a:p>
      </dsp:txBody>
      <dsp:txXfrm>
        <a:off x="384016" y="1014858"/>
        <a:ext cx="2844212" cy="1765967"/>
      </dsp:txXfrm>
    </dsp:sp>
    <dsp:sp modelId="{AEDFA578-73D2-4F67-9073-3BD48B2B97D3}">
      <dsp:nvSpPr>
        <dsp:cNvPr id="0" name=""/>
        <dsp:cNvSpPr/>
      </dsp:nvSpPr>
      <dsp:spPr>
        <a:xfrm>
          <a:off x="3611404" y="648095"/>
          <a:ext cx="2954096" cy="18758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E716348-DFE5-4439-B5D8-60D2E995B367}">
      <dsp:nvSpPr>
        <dsp:cNvPr id="0" name=""/>
        <dsp:cNvSpPr/>
      </dsp:nvSpPr>
      <dsp:spPr>
        <a:xfrm>
          <a:off x="3939637" y="959916"/>
          <a:ext cx="2954096" cy="1875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/>
            <a:t>Prowadzą: Adam Krysa i Michał Wróbel</a:t>
          </a:r>
          <a:endParaRPr lang="en-US" sz="3100" kern="1200"/>
        </a:p>
      </dsp:txBody>
      <dsp:txXfrm>
        <a:off x="3994579" y="1014858"/>
        <a:ext cx="2844212" cy="1765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8E9F00-2671-36F7-09CA-EC186D34A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B01DA8E-622A-0EEB-B6C0-8AE0F5634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002602-7227-FF86-1361-8EEA20D0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31F4-8500-4A03-AD84-AC838582E461}" type="datetimeFigureOut">
              <a:rPr lang="pl-PL" smtClean="0"/>
              <a:t>01.01.2025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60BB5E-DC77-591D-6D8D-F8ACBCE7A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C38E88-19D3-0330-05E7-854D379FB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AB95-ED3A-4CCF-97A3-D1A51F1C1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996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02B390-64D8-2189-5649-C4A78B8FF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40D0E1E-E77D-8D20-FBE5-34591636A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B43F51-4697-C1A0-635C-CC4812B68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31F4-8500-4A03-AD84-AC838582E461}" type="datetimeFigureOut">
              <a:rPr lang="pl-PL" smtClean="0"/>
              <a:t>01.01.2025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D5F23BD-D7E9-3A22-E701-D389DA55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21C6373-AF54-6367-1E1D-E76654FC0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AB95-ED3A-4CCF-97A3-D1A51F1C1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628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530D46C-436C-CA09-F4C6-83DE18C492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63C9F34-C944-0E28-6795-451A85F00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E3678BF-BB36-5CCA-C726-8894EBCE3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31F4-8500-4A03-AD84-AC838582E461}" type="datetimeFigureOut">
              <a:rPr lang="pl-PL" smtClean="0"/>
              <a:t>01.01.2025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DCB714-BA11-B314-7610-A9CB2B385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D742054-C72B-DDE7-20A4-0CE720090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AB95-ED3A-4CCF-97A3-D1A51F1C1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704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8D0432-81EF-3DD8-0407-4BE3C841F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E6F836-4C4E-B6CA-27E9-9DDC4F742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CC9BFAE-1936-3A1D-52E7-F68A9E6C9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31F4-8500-4A03-AD84-AC838582E461}" type="datetimeFigureOut">
              <a:rPr lang="pl-PL" smtClean="0"/>
              <a:t>01.01.2025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CEA806-7843-43DB-A669-7E29395A7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44F3A1-AA3F-BA9D-BB06-5E085892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AB95-ED3A-4CCF-97A3-D1A51F1C1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858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2D4B1E-333D-E652-D0F7-53CC0FE95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7CBC5EE-165F-F7D0-9845-35E11CC39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BED129-04E5-3AF6-D709-0F0D1D4F5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31F4-8500-4A03-AD84-AC838582E461}" type="datetimeFigureOut">
              <a:rPr lang="pl-PL" smtClean="0"/>
              <a:t>01.01.2025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3DE22D9-ACE8-ACD3-9131-F3F27FBCE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18BA7F3-EB84-5CCB-DC34-89158D7E9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AB95-ED3A-4CCF-97A3-D1A51F1C1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581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47D7FA-3D4B-E88D-3407-1CED75930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A228EF-48DF-0395-C79B-D5F0FF6CE2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FB375A9-2958-4B13-7DE7-7988564F3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B0FD970-79EB-0D57-C73A-919371A9F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31F4-8500-4A03-AD84-AC838582E461}" type="datetimeFigureOut">
              <a:rPr lang="pl-PL" smtClean="0"/>
              <a:t>01.01.2025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CA01F4A-540A-198C-62C0-C686E8AE7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D0DF2C9-D8B7-7B27-036E-C8E872AC7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AB95-ED3A-4CCF-97A3-D1A51F1C1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02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FE1EC5-561C-C777-ACC7-6160B3154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7656EAD-45FC-290E-58D8-49F354BE0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8524FFA-5CB1-A770-3E83-61F4E9F14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90D705C-0AD1-8C21-5A1E-8A841E553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9EE6242-8F16-A82D-C460-C651A06F9A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F92112C-86A3-325A-7D29-27675AD02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31F4-8500-4A03-AD84-AC838582E461}" type="datetimeFigureOut">
              <a:rPr lang="pl-PL" smtClean="0"/>
              <a:t>01.01.2025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0778DF3-9335-9B80-8D80-1A4E4FF87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E2865C3-B687-07CE-A3C8-197D34E43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AB95-ED3A-4CCF-97A3-D1A51F1C1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728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F0FD7D-441A-2206-BFB6-905D85841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F5F014B-5E95-BAE9-9F45-268264FAE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31F4-8500-4A03-AD84-AC838582E461}" type="datetimeFigureOut">
              <a:rPr lang="pl-PL" smtClean="0"/>
              <a:t>01.01.2025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0295DFC-CBDD-5892-C021-D77F6CCAE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5709B04-F59E-9225-EEFC-1E56B1F52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AB95-ED3A-4CCF-97A3-D1A51F1C1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128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E80CF6B-731D-C8CE-947A-7443E0A92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31F4-8500-4A03-AD84-AC838582E461}" type="datetimeFigureOut">
              <a:rPr lang="pl-PL" smtClean="0"/>
              <a:t>01.01.2025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2803365-6986-A4C1-73CF-1AEDD33AB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D5AAE60-C458-1D85-D2EB-438BFC661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AB95-ED3A-4CCF-97A3-D1A51F1C1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640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4FFFA4-56B2-F334-3337-D77A2151E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13B7FD-4049-E4FB-F7E5-ACA5919A5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D4C1790-2244-4C23-C829-B83AAF2EF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3C55E63-CC86-64E9-A4A8-DFA6847B9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31F4-8500-4A03-AD84-AC838582E461}" type="datetimeFigureOut">
              <a:rPr lang="pl-PL" smtClean="0"/>
              <a:t>01.01.2025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E789954-9FD4-19E2-5152-6EB518051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0897367-F6C5-BBC3-1A9F-0272E27DA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AB95-ED3A-4CCF-97A3-D1A51F1C1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817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B5100E-4B48-B5A4-B7D0-FA1289BB7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7E1130F-2C43-3FF3-F512-FE3B29216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893BAFD-463F-9C90-9637-23A0E142F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2FF1F15-3769-4006-03CF-FE01E8AE1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31F4-8500-4A03-AD84-AC838582E461}" type="datetimeFigureOut">
              <a:rPr lang="pl-PL" smtClean="0"/>
              <a:t>01.01.2025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D6E4EFA-4A85-3BF3-8582-18B0711DB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133B03A-EC72-C1BF-9D37-21616BB72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AB95-ED3A-4CCF-97A3-D1A51F1C1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823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8B4A91A-25C7-B5FD-0C4A-54D95670A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A416159-07C9-3E17-513C-7745A0E2E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AD3255D-0BF2-5FE6-2CB1-97C64DAA2B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F031F4-8500-4A03-AD84-AC838582E461}" type="datetimeFigureOut">
              <a:rPr lang="pl-PL" smtClean="0"/>
              <a:t>01.01.2025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6AC705-9BA4-9F7A-4BED-3FEE164DB5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3F2170F-9353-CE6B-43AE-B282C8F38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3DAB95-ED3A-4CCF-97A3-D1A51F1C1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96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83" name="Rectangle 2078">
            <a:extLst>
              <a:ext uri="{FF2B5EF4-FFF2-40B4-BE49-F238E27FC236}">
                <a16:creationId xmlns:a16="http://schemas.microsoft.com/office/drawing/2014/main" id="{EAE48C4B-3A90-42C3-BA00-6092B4771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69FE0B9-4251-9C64-A412-231A34413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Szkolenie numer 2-Ochrona partnera w sytuacjach obronnych i liczenie składów</a:t>
            </a:r>
          </a:p>
        </p:txBody>
      </p:sp>
      <p:pic>
        <p:nvPicPr>
          <p:cNvPr id="3" name="Obraz 2" descr="Obraz zawierający Grafika, logo, Czcionka, symbol&#10;&#10;Opis wygenerowany automatycznie">
            <a:extLst>
              <a:ext uri="{FF2B5EF4-FFF2-40B4-BE49-F238E27FC236}">
                <a16:creationId xmlns:a16="http://schemas.microsoft.com/office/drawing/2014/main" id="{3E659912-1C29-7772-A501-E3F738E95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" r="2517" b="-4"/>
          <a:stretch/>
        </p:blipFill>
        <p:spPr>
          <a:xfrm>
            <a:off x="20" y="10"/>
            <a:ext cx="4041316" cy="4193753"/>
          </a:xfrm>
          <a:custGeom>
            <a:avLst/>
            <a:gdLst/>
            <a:ahLst/>
            <a:cxnLst/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</p:pic>
      <p:sp>
        <p:nvSpPr>
          <p:cNvPr id="2084" name="sketch line">
            <a:extLst>
              <a:ext uri="{FF2B5EF4-FFF2-40B4-BE49-F238E27FC236}">
                <a16:creationId xmlns:a16="http://schemas.microsoft.com/office/drawing/2014/main" id="{F919E280-CA27-4214-97E6-294E0C3BC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46318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Kmicic B&amp;S">
            <a:extLst>
              <a:ext uri="{FF2B5EF4-FFF2-40B4-BE49-F238E27FC236}">
                <a16:creationId xmlns:a16="http://schemas.microsoft.com/office/drawing/2014/main" id="{0A428FB2-4C8D-D519-FE1B-D8CB016BB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3" r="3985" b="3"/>
          <a:stretch/>
        </p:blipFill>
        <p:spPr bwMode="auto">
          <a:xfrm>
            <a:off x="1" y="4267200"/>
            <a:ext cx="4051081" cy="2590800"/>
          </a:xfrm>
          <a:custGeom>
            <a:avLst/>
            <a:gdLst/>
            <a:ahLst/>
            <a:cxnLst/>
            <a:rect l="l" t="t" r="r" b="b"/>
            <a:pathLst>
              <a:path w="4051081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cubicBezTo>
                  <a:pt x="4042100" y="1477465"/>
                  <a:pt x="4059584" y="1566941"/>
                  <a:pt x="4046914" y="1661622"/>
                </a:cubicBezTo>
                <a:cubicBezTo>
                  <a:pt x="4039566" y="1720003"/>
                  <a:pt x="4037919" y="177965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74" name="pole tekstowe 3">
            <a:extLst>
              <a:ext uri="{FF2B5EF4-FFF2-40B4-BE49-F238E27FC236}">
                <a16:creationId xmlns:a16="http://schemas.microsoft.com/office/drawing/2014/main" id="{8641908D-DEE0-4697-FF2F-136CF669F7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672513"/>
              </p:ext>
            </p:extLst>
          </p:nvPr>
        </p:nvGraphicFramePr>
        <p:xfrm>
          <a:off x="4654296" y="2706624"/>
          <a:ext cx="6894576" cy="3483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7593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9B2207C2-0FA6-E3D7-6933-373DC3CA80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61" y="185058"/>
            <a:ext cx="4730253" cy="1741714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3F0C274F-FB36-273C-36BE-325C5CF92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906" y="3096987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DAF83D12-2008-D1FB-CEE7-52D0A1D1EB05}"/>
              </a:ext>
            </a:extLst>
          </p:cNvPr>
          <p:cNvSpPr/>
          <p:nvPr/>
        </p:nvSpPr>
        <p:spPr>
          <a:xfrm>
            <a:off x="6242412" y="719231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10 5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3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W 9 7 4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E2B9ECA-2391-F3EC-4558-8B836566CF62}"/>
              </a:ext>
            </a:extLst>
          </p:cNvPr>
          <p:cNvSpPr txBox="1"/>
          <p:nvPr/>
        </p:nvSpPr>
        <p:spPr>
          <a:xfrm>
            <a:off x="7034172" y="185058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5756678A-A2F1-4A15-71D6-431A939FD372}"/>
              </a:ext>
            </a:extLst>
          </p:cNvPr>
          <p:cNvSpPr/>
          <p:nvPr/>
        </p:nvSpPr>
        <p:spPr>
          <a:xfrm>
            <a:off x="3657600" y="2863330"/>
            <a:ext cx="258481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8 6 5 2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9 6 3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9 6 2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3200" b="1" kern="0" dirty="0">
                <a:solidFill>
                  <a:srgbClr val="C00000"/>
                </a:solidFill>
                <a:latin typeface="Proxima Nova" panose="020B0604020202020204" charset="0"/>
                <a:sym typeface="Times New Roman"/>
              </a:rPr>
              <a:t>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75B3837-88F2-E989-1D29-B232C835A366}"/>
              </a:ext>
            </a:extLst>
          </p:cNvPr>
          <p:cNvSpPr txBox="1"/>
          <p:nvPr/>
        </p:nvSpPr>
        <p:spPr>
          <a:xfrm>
            <a:off x="211861" y="5368298"/>
            <a:ext cx="7114857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Tym razem siedzimy 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na pozycji </a:t>
            </a:r>
            <a:r>
              <a:rPr lang="pl-PL" sz="2000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 i wistujemy w singlową 5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 , którą partner bije Asem ♣ i nawraca Damą ♣.  Rozgrywający na </a:t>
            </a:r>
            <a:r>
              <a:rPr lang="pl-PL" sz="2000" b="1" i="1" dirty="0">
                <a:solidFill>
                  <a:srgbClr val="0070C0"/>
                </a:solidFill>
                <a:effectLst/>
                <a:latin typeface="Gill Sans MT" panose="020B0502020104020203" pitchFamily="34" charset="-18"/>
              </a:rPr>
              <a:t>SOUTH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 dokłada 6♣ i  10 ♣. Co dokładasz i jak planujesz swoją obronę?</a:t>
            </a:r>
            <a:endParaRPr lang="pl-PL" sz="20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Strzałka: kolista 8">
            <a:extLst>
              <a:ext uri="{FF2B5EF4-FFF2-40B4-BE49-F238E27FC236}">
                <a16:creationId xmlns:a16="http://schemas.microsoft.com/office/drawing/2014/main" id="{E98234E3-6239-AD6A-DB76-C2EE5E36A280}"/>
              </a:ext>
            </a:extLst>
          </p:cNvPr>
          <p:cNvSpPr/>
          <p:nvPr/>
        </p:nvSpPr>
        <p:spPr>
          <a:xfrm rot="15760088">
            <a:off x="5359193" y="1857052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38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384D056E-3B27-B45C-E390-7BA9A762A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91" y="76201"/>
            <a:ext cx="3957368" cy="1741714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CE08DAE4-8EF3-2AA5-DC51-C6AAA31FE8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0706" y="2599512"/>
            <a:ext cx="1603387" cy="1603387"/>
          </a:xfrm>
          <a:prstGeom prst="rect">
            <a:avLst/>
          </a:prstGeom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48273D1C-E1C7-DFD4-09AC-E0E95B1BACEE}"/>
              </a:ext>
            </a:extLst>
          </p:cNvPr>
          <p:cNvSpPr/>
          <p:nvPr/>
        </p:nvSpPr>
        <p:spPr>
          <a:xfrm>
            <a:off x="5937611" y="185058"/>
            <a:ext cx="368536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10 5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3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W 9 7 4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51016AFD-0652-0847-7912-F1D0955E9EDE}"/>
              </a:ext>
            </a:extLst>
          </p:cNvPr>
          <p:cNvSpPr/>
          <p:nvPr/>
        </p:nvSpPr>
        <p:spPr>
          <a:xfrm>
            <a:off x="3352799" y="2340814"/>
            <a:ext cx="258481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8 6 5 2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9 6 3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9 6 2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3200" b="1" kern="0" dirty="0">
                <a:solidFill>
                  <a:srgbClr val="C00000"/>
                </a:solidFill>
                <a:latin typeface="Proxima Nova" panose="020B0604020202020204" charset="0"/>
                <a:sym typeface="Times New Roman"/>
              </a:rPr>
              <a:t>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C6CCFEF-6BE5-D417-59CE-BE2390725062}"/>
              </a:ext>
            </a:extLst>
          </p:cNvPr>
          <p:cNvSpPr/>
          <p:nvPr/>
        </p:nvSpPr>
        <p:spPr>
          <a:xfrm>
            <a:off x="5937611" y="4484913"/>
            <a:ext cx="368536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D W 10 9 3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8 5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10 6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709860CF-5697-395E-0908-D37B5801E71D}"/>
              </a:ext>
            </a:extLst>
          </p:cNvPr>
          <p:cNvSpPr/>
          <p:nvPr/>
        </p:nvSpPr>
        <p:spPr>
          <a:xfrm>
            <a:off x="9607188" y="2329157"/>
            <a:ext cx="258481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4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8 7 4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10 7 4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3200" b="1" kern="0" dirty="0">
                <a:solidFill>
                  <a:schemeClr val="tx1"/>
                </a:solidFill>
                <a:latin typeface="Proxima Nova" panose="020B0604020202020204" charset="0"/>
                <a:sym typeface="Times New Roman"/>
              </a:rPr>
              <a:t>A K D 8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6A26D4F-6821-1446-89B0-1A83C90935B4}"/>
              </a:ext>
            </a:extLst>
          </p:cNvPr>
          <p:cNvSpPr txBox="1"/>
          <p:nvPr/>
        </p:nvSpPr>
        <p:spPr>
          <a:xfrm>
            <a:off x="228600" y="5007812"/>
            <a:ext cx="4680857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Kiedy nie mamy promocji atutowej</a:t>
            </a:r>
            <a:r>
              <a:rPr lang="pl-PL" sz="2000" dirty="0">
                <a:latin typeface="Gill Sans MT" panose="020B0502020104020203" pitchFamily="34" charset="-18"/>
              </a:rPr>
              <a:t> lepiej jest przejąć inicjatywę znając lepiej skład i położenie figur- drugiego trefla przebijamy i gramy małe karo ! </a:t>
            </a:r>
            <a:r>
              <a:rPr lang="pl-PL" sz="2000" b="1" dirty="0">
                <a:latin typeface="Gill Sans MT" panose="020B0502020104020203" pitchFamily="34" charset="-18"/>
              </a:rPr>
              <a:t>Czy teraz widzisz co się dalej stanie?</a:t>
            </a:r>
          </a:p>
        </p:txBody>
      </p:sp>
      <p:sp>
        <p:nvSpPr>
          <p:cNvPr id="9" name="Strzałka: kolista 8">
            <a:extLst>
              <a:ext uri="{FF2B5EF4-FFF2-40B4-BE49-F238E27FC236}">
                <a16:creationId xmlns:a16="http://schemas.microsoft.com/office/drawing/2014/main" id="{7EDC88FD-4E38-E008-8A2A-78D54B8400C9}"/>
              </a:ext>
            </a:extLst>
          </p:cNvPr>
          <p:cNvSpPr/>
          <p:nvPr/>
        </p:nvSpPr>
        <p:spPr>
          <a:xfrm rot="15760088">
            <a:off x="5032706" y="1322879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237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140937A-FEFE-7EA1-BD77-CD2EEC8FF826}"/>
              </a:ext>
            </a:extLst>
          </p:cNvPr>
          <p:cNvSpPr txBox="1"/>
          <p:nvPr/>
        </p:nvSpPr>
        <p:spPr>
          <a:xfrm>
            <a:off x="1012371" y="217714"/>
            <a:ext cx="10101943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latin typeface="Gill Sans MT" panose="020B0502020104020203" pitchFamily="34" charset="-18"/>
              </a:rPr>
              <a:t>LICZENIE LEW I SKŁADÓW W OBRONIE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A6C7D58-9EEA-6B10-B5A0-3EB0F21AE32B}"/>
              </a:ext>
            </a:extLst>
          </p:cNvPr>
          <p:cNvSpPr txBox="1"/>
          <p:nvPr/>
        </p:nvSpPr>
        <p:spPr>
          <a:xfrm>
            <a:off x="1012371" y="1334478"/>
            <a:ext cx="916577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Jedną z najważniejszych cech </a:t>
            </a:r>
            <a:r>
              <a:rPr lang="pl-PL" sz="2000" dirty="0">
                <a:latin typeface="Gill Sans MT" panose="020B0502020104020203" pitchFamily="34" charset="-18"/>
              </a:rPr>
              <a:t>dobrego gracza brydżowego jest umiejętność liczenia: lew, punktów i rozkładów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2000" dirty="0"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To powinno stać się </a:t>
            </a:r>
            <a:r>
              <a:rPr lang="pl-PL" sz="2000" dirty="0">
                <a:latin typeface="Gill Sans MT" panose="020B0502020104020203" pitchFamily="34" charset="-18"/>
              </a:rPr>
              <a:t>drugą naturą, kiedy stajemy się obrońcami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2000" dirty="0"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Często stanowi to klucz </a:t>
            </a:r>
            <a:r>
              <a:rPr lang="pl-PL" sz="2000" dirty="0">
                <a:latin typeface="Gill Sans MT" panose="020B0502020104020203" pitchFamily="34" charset="-18"/>
              </a:rPr>
              <a:t>do dobrej gry w parze i skutecznej obrony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232C2A7-6FA2-A134-FCF4-46345AB47FC5}"/>
              </a:ext>
            </a:extLst>
          </p:cNvPr>
          <p:cNvSpPr txBox="1"/>
          <p:nvPr/>
        </p:nvSpPr>
        <p:spPr>
          <a:xfrm>
            <a:off x="3935244" y="3666959"/>
            <a:ext cx="2487327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Pierwszy problem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25E9E2AB-4E5B-27C8-A3BF-79AE2DFAF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9307" y="4460558"/>
            <a:ext cx="3875893" cy="174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83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B331494B-6FA6-0286-D0A7-38F43BA9A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2079" y="2890456"/>
            <a:ext cx="1603387" cy="1603387"/>
          </a:xfrm>
          <a:prstGeom prst="rect">
            <a:avLst/>
          </a:prstGeom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259BDF6F-5037-1590-A48B-4F52D455EF13}"/>
              </a:ext>
            </a:extLst>
          </p:cNvPr>
          <p:cNvSpPr/>
          <p:nvPr/>
        </p:nvSpPr>
        <p:spPr>
          <a:xfrm>
            <a:off x="7029179" y="596745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10 3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6 4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10 8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5 2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5CDD4670-4A5C-33DF-4960-E6389D18F5A9}"/>
              </a:ext>
            </a:extLst>
          </p:cNvPr>
          <p:cNvSpPr/>
          <p:nvPr/>
        </p:nvSpPr>
        <p:spPr>
          <a:xfrm>
            <a:off x="4279991" y="2741232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 6 4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C00000"/>
                </a:solidFill>
                <a:latin typeface="Proxima Nova" panose="020B0604020202020204" charset="0"/>
                <a:sym typeface="Times New Roman"/>
              </a:rPr>
              <a:t>W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10 8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W 9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D 9 7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Strzałka: kolista 5">
            <a:extLst>
              <a:ext uri="{FF2B5EF4-FFF2-40B4-BE49-F238E27FC236}">
                <a16:creationId xmlns:a16="http://schemas.microsoft.com/office/drawing/2014/main" id="{5EE94E07-EA35-2E02-735D-97E01575A130}"/>
              </a:ext>
            </a:extLst>
          </p:cNvPr>
          <p:cNvSpPr/>
          <p:nvPr/>
        </p:nvSpPr>
        <p:spPr>
          <a:xfrm rot="15760088">
            <a:off x="6219248" y="1691981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1CF529D-E881-5E25-8FC4-E917DEA7B3D0}"/>
              </a:ext>
            </a:extLst>
          </p:cNvPr>
          <p:cNvSpPr txBox="1"/>
          <p:nvPr/>
        </p:nvSpPr>
        <p:spPr>
          <a:xfrm>
            <a:off x="228600" y="5124146"/>
            <a:ext cx="9318171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Siedzimy 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na pozycji </a:t>
            </a:r>
            <a:r>
              <a:rPr lang="pl-PL" sz="2000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 i </a:t>
            </a:r>
            <a:r>
              <a:rPr lang="pl-PL" sz="2000" dirty="0">
                <a:latin typeface="Gill Sans MT" panose="020B0502020104020203" pitchFamily="34" charset="-18"/>
              </a:rPr>
              <a:t>decydujemy się zawistować w Waleta </a:t>
            </a:r>
            <a:r>
              <a:rPr lang="pl-PL" sz="2000" b="1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2000" b="1" dirty="0">
              <a:solidFill>
                <a:srgbClr val="FF0000"/>
              </a:solidFill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Rozgrywający bierze lewę </a:t>
            </a:r>
            <a:r>
              <a:rPr lang="pl-PL" sz="2000" dirty="0">
                <a:latin typeface="Gill Sans MT" panose="020B0502020104020203" pitchFamily="34" charset="-18"/>
              </a:rPr>
              <a:t>na ręce </a:t>
            </a:r>
            <a:r>
              <a:rPr lang="pl-PL" sz="2000" b="1" i="1" dirty="0">
                <a:solidFill>
                  <a:srgbClr val="0070C0"/>
                </a:solidFill>
                <a:latin typeface="Gill Sans MT" panose="020B0502020104020203" pitchFamily="34" charset="-18"/>
              </a:rPr>
              <a:t>SOUTH</a:t>
            </a:r>
            <a:r>
              <a:rPr lang="pl-PL" sz="2000" dirty="0">
                <a:latin typeface="Gill Sans MT" panose="020B0502020104020203" pitchFamily="34" charset="-18"/>
              </a:rPr>
              <a:t> Damą 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r>
              <a:rPr lang="pl-PL" sz="2000" dirty="0">
                <a:latin typeface="Gill Sans MT" panose="020B0502020104020203" pitchFamily="34" charset="-18"/>
              </a:rPr>
              <a:t>, a następnie zgrywa jeszcze Króla 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 </a:t>
            </a:r>
            <a:r>
              <a:rPr lang="pl-PL" sz="2000" dirty="0">
                <a:latin typeface="Gill Sans MT" panose="020B0502020104020203" pitchFamily="34" charset="-18"/>
              </a:rPr>
              <a:t>i gra 2 górne piki na dziadku( Partner ma DWxx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 ♠)</a:t>
            </a:r>
            <a:r>
              <a:rPr lang="pl-PL" sz="2000" dirty="0">
                <a:latin typeface="Gill Sans MT" panose="020B0502020104020203" pitchFamily="34" charset="-18"/>
              </a:rPr>
              <a:t>, a następnie przebija trzecią rundę pików małym kierem. Zaplanuj dalszą obronę z </a:t>
            </a:r>
            <a:r>
              <a:rPr lang="pl-PL" sz="2000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endParaRPr lang="pl-PL" sz="2000" b="1" i="1" dirty="0">
              <a:solidFill>
                <a:srgbClr val="C00000"/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B7887859-E5F3-C635-2C6E-AA80ED843FA5}"/>
              </a:ext>
            </a:extLst>
          </p:cNvPr>
          <p:cNvSpPr txBox="1"/>
          <p:nvPr/>
        </p:nvSpPr>
        <p:spPr>
          <a:xfrm>
            <a:off x="7789592" y="97182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E0E06D1E-CA80-F840-F334-CEB03D6CFD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36" y="76711"/>
            <a:ext cx="3647293" cy="1744939"/>
          </a:xfrm>
          <a:prstGeom prst="rect">
            <a:avLst/>
          </a:prstGeom>
        </p:spPr>
      </p:pic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99667B78-3CD9-3467-E18F-11E79DE2BEA5}"/>
              </a:ext>
            </a:extLst>
          </p:cNvPr>
          <p:cNvSpPr/>
          <p:nvPr/>
        </p:nvSpPr>
        <p:spPr>
          <a:xfrm rot="5400000" flipV="1">
            <a:off x="1317064" y="2035736"/>
            <a:ext cx="743193" cy="32932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FD44477-2348-F2A1-E7E1-ED24109513F8}"/>
              </a:ext>
            </a:extLst>
          </p:cNvPr>
          <p:cNvSpPr txBox="1"/>
          <p:nvPr/>
        </p:nvSpPr>
        <p:spPr>
          <a:xfrm>
            <a:off x="461573" y="2673836"/>
            <a:ext cx="258642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1" dirty="0">
                <a:solidFill>
                  <a:srgbClr val="202122"/>
                </a:solidFill>
                <a:latin typeface="Gill Sans MT" panose="020B0502020104020203" pitchFamily="34" charset="-18"/>
              </a:rPr>
              <a:t>1BA= 14-16PC</a:t>
            </a:r>
            <a:endParaRPr lang="pl-PL" b="1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26935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F27D1B31-C4F6-2F89-7174-EE98C3033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4422" y="2779905"/>
            <a:ext cx="1603387" cy="1603387"/>
          </a:xfrm>
          <a:prstGeom prst="rect">
            <a:avLst/>
          </a:prstGeom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1BF84A03-82F4-DEBC-AAE2-AFA5C047F45D}"/>
              </a:ext>
            </a:extLst>
          </p:cNvPr>
          <p:cNvSpPr/>
          <p:nvPr/>
        </p:nvSpPr>
        <p:spPr>
          <a:xfrm>
            <a:off x="5961522" y="330610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10 3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6 4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10 8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5 2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DA5D4FC3-329A-AE46-7D6E-B9E6952B703E}"/>
              </a:ext>
            </a:extLst>
          </p:cNvPr>
          <p:cNvSpPr/>
          <p:nvPr/>
        </p:nvSpPr>
        <p:spPr>
          <a:xfrm>
            <a:off x="3212334" y="2508844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 6 4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C00000"/>
                </a:solidFill>
                <a:latin typeface="Proxima Nova" panose="020B0604020202020204" charset="0"/>
                <a:sym typeface="Times New Roman"/>
              </a:rPr>
              <a:t>W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10 8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W 9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D 9 7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282F9249-37B3-8C38-FB23-8E9585E89A99}"/>
              </a:ext>
            </a:extLst>
          </p:cNvPr>
          <p:cNvSpPr/>
          <p:nvPr/>
        </p:nvSpPr>
        <p:spPr>
          <a:xfrm>
            <a:off x="8726496" y="2508844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 D W 7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chemeClr val="tx1"/>
                </a:solidFill>
                <a:latin typeface="Proxima Nova" panose="020B0604020202020204" charset="0"/>
                <a:sym typeface="Times New Roman"/>
              </a:rPr>
              <a:t>5 2</a:t>
            </a:r>
            <a:r>
              <a:rPr lang="pl-PL" sz="3200" b="1" kern="0" dirty="0">
                <a:solidFill>
                  <a:schemeClr val="tx1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6 5 4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2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10 8 4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564AF1F3-0AD6-3E6E-5074-BFC922071E1B}"/>
              </a:ext>
            </a:extLst>
          </p:cNvPr>
          <p:cNvSpPr/>
          <p:nvPr/>
        </p:nvSpPr>
        <p:spPr>
          <a:xfrm>
            <a:off x="5969415" y="4652943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 9 8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chemeClr val="tx1"/>
                </a:solidFill>
                <a:latin typeface="Proxima Nova" panose="020B0604020202020204" charset="0"/>
                <a:sym typeface="Times New Roman"/>
              </a:rPr>
              <a:t>K D 9 7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7 3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W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0A1A774-C78F-10D4-C1E3-3F0AE9D93AEF}"/>
              </a:ext>
            </a:extLst>
          </p:cNvPr>
          <p:cNvSpPr txBox="1"/>
          <p:nvPr/>
        </p:nvSpPr>
        <p:spPr>
          <a:xfrm>
            <a:off x="233497" y="5045882"/>
            <a:ext cx="4855028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Nadbicie nie zawsze jest dobre- </a:t>
            </a:r>
            <a:r>
              <a:rPr lang="pl-PL" sz="2000" dirty="0">
                <a:latin typeface="Gill Sans MT" panose="020B0502020104020203" pitchFamily="34" charset="-18"/>
              </a:rPr>
              <a:t>jeżeli policzymy punkty u otwierającego to wiemy, gdzie są zlokalizowane pozostałe honory- przemyśl co się stanie po nadbiciu atutem</a:t>
            </a:r>
          </a:p>
        </p:txBody>
      </p:sp>
      <p:sp>
        <p:nvSpPr>
          <p:cNvPr id="9" name="Strzałka: kolista 8">
            <a:extLst>
              <a:ext uri="{FF2B5EF4-FFF2-40B4-BE49-F238E27FC236}">
                <a16:creationId xmlns:a16="http://schemas.microsoft.com/office/drawing/2014/main" id="{09054913-B656-FF9E-80F9-30A3F6C258AD}"/>
              </a:ext>
            </a:extLst>
          </p:cNvPr>
          <p:cNvSpPr/>
          <p:nvPr/>
        </p:nvSpPr>
        <p:spPr>
          <a:xfrm rot="15760088">
            <a:off x="5072206" y="1468432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8D19E41F-6C28-0C3B-0DA9-046A158C6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36" y="76711"/>
            <a:ext cx="3647293" cy="174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3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415360C9-9287-E08A-D5F5-A85610869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94" y="152926"/>
            <a:ext cx="4301620" cy="1675874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A3324DE2-9D8D-FE22-B9DB-B636C384B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4879" y="3001267"/>
            <a:ext cx="1603387" cy="1603387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17D4B7DF-B103-51C6-A872-3015FDEDA26F}"/>
              </a:ext>
            </a:extLst>
          </p:cNvPr>
          <p:cNvSpPr/>
          <p:nvPr/>
        </p:nvSpPr>
        <p:spPr>
          <a:xfrm>
            <a:off x="7344007" y="574916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7 6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8 6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10 6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7F0352A8-F581-6721-5185-B070EE020B30}"/>
              </a:ext>
            </a:extLst>
          </p:cNvPr>
          <p:cNvSpPr/>
          <p:nvPr/>
        </p:nvSpPr>
        <p:spPr>
          <a:xfrm>
            <a:off x="4594819" y="2730912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10 9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10 7 </a:t>
            </a:r>
            <a:r>
              <a:rPr lang="pl-PL" sz="3200" b="1" kern="0" noProof="0" dirty="0">
                <a:solidFill>
                  <a:srgbClr val="C00000"/>
                </a:solidFill>
                <a:latin typeface="Proxima Nova" panose="020B0604020202020204" charset="0"/>
                <a:sym typeface="Times New Roman"/>
              </a:rPr>
              <a:t>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9 3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8 5 4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Strzałka: kolista 6">
            <a:extLst>
              <a:ext uri="{FF2B5EF4-FFF2-40B4-BE49-F238E27FC236}">
                <a16:creationId xmlns:a16="http://schemas.microsoft.com/office/drawing/2014/main" id="{7745B4E3-2C81-4E75-6469-48B2450E214D}"/>
              </a:ext>
            </a:extLst>
          </p:cNvPr>
          <p:cNvSpPr/>
          <p:nvPr/>
        </p:nvSpPr>
        <p:spPr>
          <a:xfrm rot="15760088">
            <a:off x="6568141" y="1676688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C4E90DB-697A-B96B-BB85-34300533ACF8}"/>
              </a:ext>
            </a:extLst>
          </p:cNvPr>
          <p:cNvSpPr txBox="1"/>
          <p:nvPr/>
        </p:nvSpPr>
        <p:spPr>
          <a:xfrm>
            <a:off x="461573" y="5370064"/>
            <a:ext cx="609600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Siedzimy na pozycji </a:t>
            </a:r>
            <a:r>
              <a:rPr lang="pl-PL" sz="2000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 i </a:t>
            </a:r>
            <a:r>
              <a:rPr lang="pl-PL" sz="2000" dirty="0">
                <a:latin typeface="Gill Sans MT" panose="020B0502020104020203" pitchFamily="34" charset="-18"/>
              </a:rPr>
              <a:t>decydujemy się zawistować w 2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r>
              <a:rPr lang="pl-PL" sz="2000" dirty="0">
                <a:latin typeface="Gill Sans MT" panose="020B0502020104020203" pitchFamily="34" charset="-18"/>
              </a:rPr>
              <a:t>, którą Partner wziął Asem 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 </a:t>
            </a:r>
            <a:r>
              <a:rPr lang="pl-PL" sz="2000" dirty="0">
                <a:latin typeface="Gill Sans MT" panose="020B0502020104020203" pitchFamily="34" charset="-18"/>
              </a:rPr>
              <a:t>i odwrócił w kiera. Bierzemy lewę na Króla 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 </a:t>
            </a:r>
            <a:r>
              <a:rPr lang="pl-PL" sz="2000" dirty="0">
                <a:latin typeface="Gill Sans MT" panose="020B0502020104020203" pitchFamily="34" charset="-18"/>
              </a:rPr>
              <a:t>i gramy w…?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E58A8F5-6581-040E-57AE-A4CFCD54277E}"/>
              </a:ext>
            </a:extLst>
          </p:cNvPr>
          <p:cNvSpPr txBox="1"/>
          <p:nvPr/>
        </p:nvSpPr>
        <p:spPr>
          <a:xfrm>
            <a:off x="8014879" y="92609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5621680E-6421-5DAD-4037-240B0163EBF2}"/>
              </a:ext>
            </a:extLst>
          </p:cNvPr>
          <p:cNvSpPr/>
          <p:nvPr/>
        </p:nvSpPr>
        <p:spPr>
          <a:xfrm rot="5400000" flipV="1">
            <a:off x="1317064" y="2035736"/>
            <a:ext cx="743193" cy="32932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DFC9985-9F42-7C40-2D90-56CDC9BF4767}"/>
              </a:ext>
            </a:extLst>
          </p:cNvPr>
          <p:cNvSpPr txBox="1"/>
          <p:nvPr/>
        </p:nvSpPr>
        <p:spPr>
          <a:xfrm>
            <a:off x="461573" y="2673836"/>
            <a:ext cx="258642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1" dirty="0">
                <a:solidFill>
                  <a:srgbClr val="202122"/>
                </a:solidFill>
                <a:latin typeface="Gill Sans MT" panose="020B0502020104020203" pitchFamily="34" charset="-18"/>
              </a:rPr>
              <a:t>2</a:t>
            </a:r>
            <a:r>
              <a:rPr lang="pl-PL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r>
              <a:rPr lang="pl-PL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 </a:t>
            </a:r>
            <a:r>
              <a:rPr lang="pl-PL" b="1" i="0" dirty="0">
                <a:solidFill>
                  <a:srgbClr val="222222"/>
                </a:solidFill>
                <a:effectLst/>
                <a:latin typeface="Gill Sans MT" panose="020B0502020104020203" pitchFamily="34" charset="-18"/>
              </a:rPr>
              <a:t>=</a:t>
            </a:r>
            <a:r>
              <a:rPr lang="pl-PL" b="1" dirty="0">
                <a:solidFill>
                  <a:srgbClr val="222222"/>
                </a:solidFill>
                <a:latin typeface="Gill Sans MT" panose="020B0502020104020203" pitchFamily="34" charset="-18"/>
              </a:rPr>
              <a:t> 5+</a:t>
            </a:r>
            <a:r>
              <a:rPr lang="pl-PL" dirty="0">
                <a:solidFill>
                  <a:srgbClr val="FF0000"/>
                </a:solidFill>
                <a:latin typeface="Gill Sans MT" panose="020B0502020104020203" pitchFamily="34" charset="-18"/>
              </a:rPr>
              <a:t>♥ </a:t>
            </a:r>
            <a:r>
              <a:rPr lang="pl-PL" b="1" dirty="0">
                <a:solidFill>
                  <a:schemeClr val="tx1"/>
                </a:solidFill>
                <a:latin typeface="Gill Sans MT" panose="020B0502020104020203" pitchFamily="34" charset="-18"/>
              </a:rPr>
              <a:t>i 5+ młodsza</a:t>
            </a:r>
          </a:p>
        </p:txBody>
      </p:sp>
    </p:spTree>
    <p:extLst>
      <p:ext uri="{BB962C8B-B14F-4D97-AF65-F5344CB8AC3E}">
        <p14:creationId xmlns:p14="http://schemas.microsoft.com/office/powerpoint/2010/main" val="358864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D100356C-8DC6-847F-F181-5DC18F25F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94" y="152926"/>
            <a:ext cx="4301620" cy="1675874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487AD497-B3FA-0696-52FB-2DA124EBB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394" y="2567380"/>
            <a:ext cx="1603387" cy="1603387"/>
          </a:xfrm>
          <a:prstGeom prst="rect">
            <a:avLst/>
          </a:prstGeom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1D04259C-52B2-75D3-8B20-951F039A9926}"/>
              </a:ext>
            </a:extLst>
          </p:cNvPr>
          <p:cNvSpPr/>
          <p:nvPr/>
        </p:nvSpPr>
        <p:spPr>
          <a:xfrm>
            <a:off x="6332494" y="152926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7 6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8 6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10 6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4324D77-621B-D6E0-0DDC-5DBF9F07A7FC}"/>
              </a:ext>
            </a:extLst>
          </p:cNvPr>
          <p:cNvSpPr/>
          <p:nvPr/>
        </p:nvSpPr>
        <p:spPr>
          <a:xfrm>
            <a:off x="3583306" y="2297025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10 9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10 7 </a:t>
            </a:r>
            <a:r>
              <a:rPr lang="pl-PL" sz="3200" b="1" kern="0" noProof="0" dirty="0">
                <a:solidFill>
                  <a:srgbClr val="C00000"/>
                </a:solidFill>
                <a:latin typeface="Proxima Nova" panose="020B0604020202020204" charset="0"/>
                <a:sym typeface="Times New Roman"/>
              </a:rPr>
              <a:t>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9 3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8 5 4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FE3B25C-1E77-C0D6-C38E-D003D1BEEFE5}"/>
              </a:ext>
            </a:extLst>
          </p:cNvPr>
          <p:cNvSpPr/>
          <p:nvPr/>
        </p:nvSpPr>
        <p:spPr>
          <a:xfrm>
            <a:off x="9081682" y="2297025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5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W 5 4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10 7 5 4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7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021B0BA3-B6BD-83D5-106A-A358C8302DD5}"/>
              </a:ext>
            </a:extLst>
          </p:cNvPr>
          <p:cNvSpPr/>
          <p:nvPr/>
        </p:nvSpPr>
        <p:spPr>
          <a:xfrm>
            <a:off x="6332493" y="4441122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8 4 3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9 8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2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W 9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2E8B83B-F8B9-403F-8DBC-969546E51321}"/>
              </a:ext>
            </a:extLst>
          </p:cNvPr>
          <p:cNvSpPr txBox="1"/>
          <p:nvPr/>
        </p:nvSpPr>
        <p:spPr>
          <a:xfrm>
            <a:off x="183293" y="4766082"/>
            <a:ext cx="5248677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Wyobraź sobie sytuację</a:t>
            </a:r>
            <a:r>
              <a:rPr lang="pl-PL" sz="2000" dirty="0">
                <a:latin typeface="Gill Sans MT" panose="020B0502020104020203" pitchFamily="34" charset="-18"/>
              </a:rPr>
              <a:t>, że partner na </a:t>
            </a:r>
            <a:r>
              <a:rPr lang="pl-PL" sz="2000" b="1" i="1" dirty="0">
                <a:solidFill>
                  <a:srgbClr val="00B050"/>
                </a:solidFill>
                <a:latin typeface="Gill Sans MT" panose="020B0502020104020203" pitchFamily="34" charset="-18"/>
              </a:rPr>
              <a:t>EAST</a:t>
            </a:r>
            <a:r>
              <a:rPr lang="pl-PL" sz="2000" dirty="0">
                <a:latin typeface="Gill Sans MT" panose="020B0502020104020203" pitchFamily="34" charset="-18"/>
              </a:rPr>
              <a:t> ma 5 trefli- czy wtedy jesteśmy w stanie położyć kontrakt? Liczenie składów, które możemy zastać w rękach przeciwników pozwala nam na podjęcie prawidłowych decyzji w obronie</a:t>
            </a:r>
          </a:p>
        </p:txBody>
      </p:sp>
      <p:sp>
        <p:nvSpPr>
          <p:cNvPr id="9" name="Strzałka: kolista 8">
            <a:extLst>
              <a:ext uri="{FF2B5EF4-FFF2-40B4-BE49-F238E27FC236}">
                <a16:creationId xmlns:a16="http://schemas.microsoft.com/office/drawing/2014/main" id="{2E66C1CB-F5EE-38D0-5124-CDD8315279A9}"/>
              </a:ext>
            </a:extLst>
          </p:cNvPr>
          <p:cNvSpPr/>
          <p:nvPr/>
        </p:nvSpPr>
        <p:spPr>
          <a:xfrm rot="15760088">
            <a:off x="5409855" y="1290748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78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691B93F-53AC-DAEF-17BD-ED8626C01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58" y="163812"/>
            <a:ext cx="4114800" cy="1744939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C3DDB260-0CFD-59D3-6039-E2CFD0DC2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9966" y="2996307"/>
            <a:ext cx="1603387" cy="1603387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FA95E210-ABFC-F748-CD91-00DD49BF3F51}"/>
              </a:ext>
            </a:extLst>
          </p:cNvPr>
          <p:cNvSpPr/>
          <p:nvPr/>
        </p:nvSpPr>
        <p:spPr>
          <a:xfrm>
            <a:off x="5897066" y="679272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7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10 8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7 5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D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1F64578-2122-A069-EAD5-D2A1460869E6}"/>
              </a:ext>
            </a:extLst>
          </p:cNvPr>
          <p:cNvSpPr txBox="1"/>
          <p:nvPr/>
        </p:nvSpPr>
        <p:spPr>
          <a:xfrm>
            <a:off x="6657479" y="186110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105ADD24-C97B-EDF3-73A9-AB01331E16D2}"/>
              </a:ext>
            </a:extLst>
          </p:cNvPr>
          <p:cNvSpPr/>
          <p:nvPr/>
        </p:nvSpPr>
        <p:spPr>
          <a:xfrm>
            <a:off x="8646253" y="2823371"/>
            <a:ext cx="3273603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4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------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D 9 8 6 4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10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10" name="Strzałka: kolista 9">
            <a:extLst>
              <a:ext uri="{FF2B5EF4-FFF2-40B4-BE49-F238E27FC236}">
                <a16:creationId xmlns:a16="http://schemas.microsoft.com/office/drawing/2014/main" id="{93606AA1-0196-7CDC-3310-2AC9DF2334A6}"/>
              </a:ext>
            </a:extLst>
          </p:cNvPr>
          <p:cNvSpPr/>
          <p:nvPr/>
        </p:nvSpPr>
        <p:spPr>
          <a:xfrm rot="15760088">
            <a:off x="5239535" y="2889141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7991B81A-E499-2658-0730-469FC753E952}"/>
              </a:ext>
            </a:extLst>
          </p:cNvPr>
          <p:cNvSpPr txBox="1"/>
          <p:nvPr/>
        </p:nvSpPr>
        <p:spPr>
          <a:xfrm>
            <a:off x="5038039" y="3979671"/>
            <a:ext cx="56605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2</a:t>
            </a:r>
            <a:r>
              <a:rPr lang="pl-PL" sz="2000" b="0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♦</a:t>
            </a:r>
            <a:endParaRPr lang="pl-PL" sz="2000" b="1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958B5F6B-B65B-E3B4-4E09-CB697B011F05}"/>
              </a:ext>
            </a:extLst>
          </p:cNvPr>
          <p:cNvSpPr txBox="1"/>
          <p:nvPr/>
        </p:nvSpPr>
        <p:spPr>
          <a:xfrm>
            <a:off x="561479" y="4986713"/>
            <a:ext cx="609600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Nasz Partner </a:t>
            </a:r>
            <a:r>
              <a:rPr lang="pl-PL" sz="2000" dirty="0">
                <a:latin typeface="Gill Sans MT" panose="020B0502020104020203" pitchFamily="34" charset="-18"/>
              </a:rPr>
              <a:t>na pozycji </a:t>
            </a:r>
            <a:r>
              <a:rPr lang="pl-PL" sz="2000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r>
              <a:rPr lang="pl-PL" sz="2000" dirty="0">
                <a:latin typeface="Gill Sans MT" panose="020B0502020104020203" pitchFamily="34" charset="-18"/>
              </a:rPr>
              <a:t> zawistował 2</a:t>
            </a:r>
            <a:r>
              <a:rPr lang="pl-PL" sz="2000" b="0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♦</a:t>
            </a:r>
            <a:r>
              <a:rPr lang="pl-PL" sz="2000" b="0" i="0" dirty="0">
                <a:effectLst/>
                <a:latin typeface="Gill Sans MT" panose="020B0502020104020203" pitchFamily="34" charset="-18"/>
              </a:rPr>
              <a:t>, wzięliśmy z pozycji gracza </a:t>
            </a:r>
            <a:r>
              <a:rPr lang="pl-PL" sz="2000" b="1" i="1" dirty="0">
                <a:solidFill>
                  <a:srgbClr val="00B050"/>
                </a:solidFill>
                <a:effectLst/>
                <a:latin typeface="Gill Sans MT" panose="020B0502020104020203" pitchFamily="34" charset="-18"/>
              </a:rPr>
              <a:t>EAST</a:t>
            </a:r>
            <a:r>
              <a:rPr lang="pl-PL" sz="2000" b="0" i="0" dirty="0">
                <a:effectLst/>
                <a:latin typeface="Gill Sans MT" panose="020B0502020104020203" pitchFamily="34" charset="-18"/>
              </a:rPr>
              <a:t> dwa kara (od </a:t>
            </a:r>
            <a:r>
              <a:rPr lang="pl-PL" sz="2000" b="1" i="1" dirty="0">
                <a:solidFill>
                  <a:srgbClr val="0070C0"/>
                </a:solidFill>
                <a:effectLst/>
                <a:latin typeface="Gill Sans MT" panose="020B0502020104020203" pitchFamily="34" charset="-18"/>
              </a:rPr>
              <a:t>SOUTH</a:t>
            </a:r>
            <a:r>
              <a:rPr lang="pl-PL" sz="2000" b="0" i="0" dirty="0">
                <a:effectLst/>
                <a:latin typeface="Gill Sans MT" panose="020B0502020104020203" pitchFamily="34" charset="-18"/>
              </a:rPr>
              <a:t> spadła 10 i Walet </a:t>
            </a:r>
            <a:r>
              <a:rPr lang="pl-PL" sz="2000" b="0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♦</a:t>
            </a:r>
            <a:r>
              <a:rPr lang="pl-PL" sz="2000" b="0" i="0" dirty="0">
                <a:effectLst/>
                <a:latin typeface="Gill Sans MT" panose="020B0502020104020203" pitchFamily="34" charset="-18"/>
              </a:rPr>
              <a:t>).  W co odchodzimy w trzeciej lewie i dlaczego?</a:t>
            </a:r>
            <a:endParaRPr lang="pl-PL" sz="2000" dirty="0"/>
          </a:p>
        </p:txBody>
      </p:sp>
      <p:sp>
        <p:nvSpPr>
          <p:cNvPr id="14" name="Strzałka: w prawo 13">
            <a:extLst>
              <a:ext uri="{FF2B5EF4-FFF2-40B4-BE49-F238E27FC236}">
                <a16:creationId xmlns:a16="http://schemas.microsoft.com/office/drawing/2014/main" id="{2ED18902-7D20-3D6E-9D1B-657A1F1B9781}"/>
              </a:ext>
            </a:extLst>
          </p:cNvPr>
          <p:cNvSpPr/>
          <p:nvPr/>
        </p:nvSpPr>
        <p:spPr>
          <a:xfrm rot="5400000" flipV="1">
            <a:off x="1306427" y="2186044"/>
            <a:ext cx="743193" cy="32932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17208888-5C25-9146-2478-D7479AC8815A}"/>
              </a:ext>
            </a:extLst>
          </p:cNvPr>
          <p:cNvSpPr txBox="1"/>
          <p:nvPr/>
        </p:nvSpPr>
        <p:spPr>
          <a:xfrm>
            <a:off x="446409" y="2837501"/>
            <a:ext cx="308716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1" dirty="0">
                <a:solidFill>
                  <a:srgbClr val="202122"/>
                </a:solidFill>
                <a:latin typeface="Gill Sans MT" panose="020B0502020104020203" pitchFamily="34" charset="-18"/>
              </a:rPr>
              <a:t>3</a:t>
            </a:r>
            <a:r>
              <a:rPr lang="pl-PL" b="1" dirty="0">
                <a:solidFill>
                  <a:srgbClr val="FF0000"/>
                </a:solidFill>
                <a:latin typeface="Gill Sans MT" panose="020B0502020104020203" pitchFamily="34" charset="-18"/>
              </a:rPr>
              <a:t>♦</a:t>
            </a:r>
            <a:r>
              <a:rPr lang="pl-PL" b="1" dirty="0">
                <a:solidFill>
                  <a:schemeClr val="tx1"/>
                </a:solidFill>
                <a:latin typeface="Gill Sans MT" panose="020B0502020104020203" pitchFamily="34" charset="-18"/>
              </a:rPr>
              <a:t>= inwit z fitem </a:t>
            </a:r>
            <a:r>
              <a:rPr lang="pl-PL" b="1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endParaRPr lang="pl-PL" b="1" dirty="0">
              <a:solidFill>
                <a:srgbClr val="202122"/>
              </a:solidFill>
              <a:latin typeface="Gill Sans MT" panose="020B0502020104020203" pitchFamily="34" charset="-18"/>
            </a:endParaRPr>
          </a:p>
          <a:p>
            <a:r>
              <a:rPr lang="pl-PL" b="1" dirty="0">
                <a:solidFill>
                  <a:srgbClr val="202122"/>
                </a:solidFill>
                <a:latin typeface="Gill Sans MT" panose="020B0502020104020203" pitchFamily="34" charset="-18"/>
              </a:rPr>
              <a:t>3</a:t>
            </a:r>
            <a:r>
              <a:rPr lang="pl-PL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r>
              <a:rPr lang="pl-PL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 </a:t>
            </a:r>
            <a:r>
              <a:rPr lang="pl-PL" b="1" i="0" dirty="0">
                <a:solidFill>
                  <a:srgbClr val="222222"/>
                </a:solidFill>
                <a:effectLst/>
                <a:latin typeface="Gill Sans MT" panose="020B0502020104020203" pitchFamily="34" charset="-18"/>
              </a:rPr>
              <a:t>=pytanie o trzymanie </a:t>
            </a:r>
            <a:r>
              <a:rPr lang="pl-PL" dirty="0">
                <a:solidFill>
                  <a:srgbClr val="FF0000"/>
                </a:solidFill>
                <a:latin typeface="Gill Sans MT" panose="020B0502020104020203" pitchFamily="34" charset="-18"/>
              </a:rPr>
              <a:t>♥ </a:t>
            </a:r>
            <a:endParaRPr lang="pl-PL" b="1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13493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BFABDA62-7A4B-152A-ABBF-2DD6B6C89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325" y="2683788"/>
            <a:ext cx="1603387" cy="1603387"/>
          </a:xfrm>
          <a:prstGeom prst="rect">
            <a:avLst/>
          </a:prstGeom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7AC7083E-1DA1-7358-DDE0-519E4C9524F8}"/>
              </a:ext>
            </a:extLst>
          </p:cNvPr>
          <p:cNvSpPr/>
          <p:nvPr/>
        </p:nvSpPr>
        <p:spPr>
          <a:xfrm>
            <a:off x="2847160" y="269333"/>
            <a:ext cx="300572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7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10 8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7 5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D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A43765FF-BADB-5C60-3D29-43CC3F870810}"/>
              </a:ext>
            </a:extLst>
          </p:cNvPr>
          <p:cNvSpPr/>
          <p:nvPr/>
        </p:nvSpPr>
        <p:spPr>
          <a:xfrm>
            <a:off x="5852882" y="2413432"/>
            <a:ext cx="3273603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4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------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D 9 8 6 4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10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4637F9CC-D8A9-522A-D5E9-1E72C5564798}"/>
              </a:ext>
            </a:extLst>
          </p:cNvPr>
          <p:cNvSpPr/>
          <p:nvPr/>
        </p:nvSpPr>
        <p:spPr>
          <a:xfrm>
            <a:off x="97972" y="2413432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10 9 8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7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3 2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W 8 7 3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2A5FAD5-CDD1-9ED5-D8B6-CA11D4A46DFF}"/>
              </a:ext>
            </a:extLst>
          </p:cNvPr>
          <p:cNvSpPr/>
          <p:nvPr/>
        </p:nvSpPr>
        <p:spPr>
          <a:xfrm>
            <a:off x="2847159" y="4557531"/>
            <a:ext cx="3005721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6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9 5 4 3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10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9 4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F5D98F1-5D1A-ECC6-0217-7E6FA5B0A435}"/>
              </a:ext>
            </a:extLst>
          </p:cNvPr>
          <p:cNvSpPr txBox="1"/>
          <p:nvPr/>
        </p:nvSpPr>
        <p:spPr>
          <a:xfrm>
            <a:off x="6455228" y="5260248"/>
            <a:ext cx="446314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dirty="0">
                <a:latin typeface="Gill Sans MT" panose="020B0502020104020203" pitchFamily="34" charset="-18"/>
              </a:rPr>
              <a:t>Pierwszy możliwy układ kart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CDF822C1-9153-EC17-2376-DAEE2177B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5228" y="98498"/>
            <a:ext cx="4114800" cy="174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96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6D953D6E-54BD-7BE0-773D-B91D49EBA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163812"/>
            <a:ext cx="4114800" cy="1744939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D8A9C709-A92D-1D95-126A-1AAE8CA010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7904" y="2738213"/>
            <a:ext cx="1603387" cy="1603387"/>
          </a:xfrm>
          <a:prstGeom prst="rect">
            <a:avLst/>
          </a:prstGeom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C05A7E53-CF10-B366-6251-472D3AEE51A0}"/>
              </a:ext>
            </a:extLst>
          </p:cNvPr>
          <p:cNvSpPr/>
          <p:nvPr/>
        </p:nvSpPr>
        <p:spPr>
          <a:xfrm>
            <a:off x="2876737" y="323759"/>
            <a:ext cx="300572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7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10 8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7 5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D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95ACDF16-790F-DE08-0765-77E794FB281B}"/>
              </a:ext>
            </a:extLst>
          </p:cNvPr>
          <p:cNvSpPr/>
          <p:nvPr/>
        </p:nvSpPr>
        <p:spPr>
          <a:xfrm>
            <a:off x="5882459" y="2467858"/>
            <a:ext cx="3273603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4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------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D 9 8 6 4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10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AD1C59F2-6711-AC92-F6EF-412725C56896}"/>
              </a:ext>
            </a:extLst>
          </p:cNvPr>
          <p:cNvSpPr/>
          <p:nvPr/>
        </p:nvSpPr>
        <p:spPr>
          <a:xfrm>
            <a:off x="2876737" y="4611957"/>
            <a:ext cx="3005721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6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9 5 4 3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10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9 4 2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D5708557-61BC-3700-83A0-6305A45B4A62}"/>
              </a:ext>
            </a:extLst>
          </p:cNvPr>
          <p:cNvSpPr/>
          <p:nvPr/>
        </p:nvSpPr>
        <p:spPr>
          <a:xfrm>
            <a:off x="127549" y="2467858"/>
            <a:ext cx="27491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10 9 8 5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7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3 2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W 8 7 3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9AE9E753-B380-B8C7-440E-D57C9A0C84B8}"/>
              </a:ext>
            </a:extLst>
          </p:cNvPr>
          <p:cNvSpPr txBox="1"/>
          <p:nvPr/>
        </p:nvSpPr>
        <p:spPr>
          <a:xfrm>
            <a:off x="6455228" y="5260248"/>
            <a:ext cx="446314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dirty="0">
                <a:latin typeface="Gill Sans MT" panose="020B0502020104020203" pitchFamily="34" charset="-18"/>
              </a:rPr>
              <a:t>Drugi możliwy układ kart</a:t>
            </a:r>
          </a:p>
        </p:txBody>
      </p:sp>
    </p:spTree>
    <p:extLst>
      <p:ext uri="{BB962C8B-B14F-4D97-AF65-F5344CB8AC3E}">
        <p14:creationId xmlns:p14="http://schemas.microsoft.com/office/powerpoint/2010/main" val="418695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5C33835D-FF70-F961-47DA-D8CE3DE42717}"/>
              </a:ext>
            </a:extLst>
          </p:cNvPr>
          <p:cNvSpPr txBox="1"/>
          <p:nvPr/>
        </p:nvSpPr>
        <p:spPr>
          <a:xfrm>
            <a:off x="1012371" y="217714"/>
            <a:ext cx="10101943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latin typeface="Gill Sans MT" panose="020B0502020104020203" pitchFamily="34" charset="-18"/>
              </a:rPr>
              <a:t>POMOC PARTNEROWI W OBRONIE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161E88C-2D27-E88F-B5F8-7AF917D824C8}"/>
              </a:ext>
            </a:extLst>
          </p:cNvPr>
          <p:cNvSpPr txBox="1"/>
          <p:nvPr/>
        </p:nvSpPr>
        <p:spPr>
          <a:xfrm>
            <a:off x="1012371" y="1251857"/>
            <a:ext cx="828402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Często zdarza się tak</a:t>
            </a:r>
            <a:r>
              <a:rPr lang="pl-PL" sz="2000" dirty="0">
                <a:latin typeface="Gill Sans MT" panose="020B0502020104020203" pitchFamily="34" charset="-18"/>
              </a:rPr>
              <a:t>, że jeden z obrońców wie więcej o kartach w rękach obrońców niż drugi, a co za tym idzie, również o tym jak obłożyć kontrakt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2000" dirty="0"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Jeśli ma miejsce taka właśnie sytuacja</a:t>
            </a:r>
            <a:r>
              <a:rPr lang="pl-PL" sz="2000" dirty="0">
                <a:latin typeface="Gill Sans MT" panose="020B0502020104020203" pitchFamily="34" charset="-18"/>
              </a:rPr>
              <a:t>, to ten broniący szybko powinien przejąć inicjatywę i przejść do takiej obrony, która okaże się skuteczna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2000" dirty="0"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Część obrońców boi się tego</a:t>
            </a:r>
            <a:r>
              <a:rPr lang="pl-PL" sz="2000" dirty="0">
                <a:latin typeface="Gill Sans MT" panose="020B0502020104020203" pitchFamily="34" charset="-18"/>
              </a:rPr>
              <a:t>, że za bardzo pomogą rozgrywającemu- przykładowa sytuacja: jeden z obrońców bierze  królem z układu Król-Dama. A takie zagranie zazwyczaj przynosi więcej szkód, ponieważ wprowadzisz partnera w błąd i nie będzie mógł wyobrazić sobie realnego rozkładu. Inni boją się dawać sygnały ilościowe, z obawy o to, że pomogą rozgrywającemu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2000" dirty="0"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„</a:t>
            </a:r>
            <a:r>
              <a:rPr lang="pl-PL" sz="2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Dobre brydżowe partnerstwo musi być oparte na zaufaniu”</a:t>
            </a:r>
          </a:p>
        </p:txBody>
      </p:sp>
    </p:spTree>
    <p:extLst>
      <p:ext uri="{BB962C8B-B14F-4D97-AF65-F5344CB8AC3E}">
        <p14:creationId xmlns:p14="http://schemas.microsoft.com/office/powerpoint/2010/main" val="516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az 2" descr="Obraz zawierający tekst, płyta kompaktowa&#10;&#10;Opis wygenerowany automatycznie">
            <a:extLst>
              <a:ext uri="{FF2B5EF4-FFF2-40B4-BE49-F238E27FC236}">
                <a16:creationId xmlns:a16="http://schemas.microsoft.com/office/drawing/2014/main" id="{43736155-ACD0-3D40-3473-654171F48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14764" b="3"/>
          <a:stretch/>
        </p:blipFill>
        <p:spPr>
          <a:xfrm>
            <a:off x="279143" y="299509"/>
            <a:ext cx="5221625" cy="6258983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B1D37678-C80F-E393-F9EC-AC4D16C9B501}"/>
              </a:ext>
            </a:extLst>
          </p:cNvPr>
          <p:cNvSpPr txBox="1"/>
          <p:nvPr/>
        </p:nvSpPr>
        <p:spPr>
          <a:xfrm>
            <a:off x="6392583" y="2645922"/>
            <a:ext cx="4434721" cy="37104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tx1">
                    <a:alpha val="80000"/>
                  </a:schemeClr>
                </a:solidFill>
              </a:rPr>
              <a:t>Dziękuję za uwagę i zapraszamy na turniej praktyczny </a:t>
            </a:r>
            <a:r>
              <a:rPr lang="en-US" sz="2000" b="1">
                <a:solidFill>
                  <a:schemeClr val="tx1">
                    <a:alpha val="80000"/>
                  </a:schemeClr>
                </a:solidFill>
                <a:sym typeface="Wingdings" panose="05000000000000000000" pitchFamily="2" charset="2"/>
              </a:rPr>
              <a:t></a:t>
            </a:r>
            <a:endParaRPr lang="en-US" sz="2000" b="1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22" name="Straight Connector 1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18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3523FB41-EC27-4CE0-0B26-28F06466772D}"/>
              </a:ext>
            </a:extLst>
          </p:cNvPr>
          <p:cNvSpPr txBox="1"/>
          <p:nvPr/>
        </p:nvSpPr>
        <p:spPr>
          <a:xfrm>
            <a:off x="1012371" y="217714"/>
            <a:ext cx="10101943" cy="95410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latin typeface="Gill Sans MT" panose="020B0502020104020203" pitchFamily="34" charset="-18"/>
              </a:rPr>
              <a:t>ELIMINOWANIE PRZEGRYWAJĄCYCH ZAGRAŃ PARTNERA I MANEWROWANIE HONORAMI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9091545-B1CA-E2B3-0D8E-F35942941C5B}"/>
              </a:ext>
            </a:extLst>
          </p:cNvPr>
          <p:cNvSpPr txBox="1"/>
          <p:nvPr/>
        </p:nvSpPr>
        <p:spPr>
          <a:xfrm>
            <a:off x="1012371" y="1595735"/>
            <a:ext cx="9655629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Tak jak było wspomniane wcześniej</a:t>
            </a:r>
            <a:r>
              <a:rPr lang="pl-PL" sz="2000" dirty="0">
                <a:latin typeface="Gill Sans MT" panose="020B0502020104020203" pitchFamily="34" charset="-18"/>
              </a:rPr>
              <a:t>, jeżeli decydujemy się na wzięcie lewy wyższym honorem, posiadając niższy , może to spowodować, że nasz partner zagra źle w obronie- ale jak zwykle bywają różne wyjątki, które warto jest pokazać na przykładach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1D4E3575-0FC0-CB7E-F62A-149FDD4E2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628" y="3614057"/>
            <a:ext cx="4169632" cy="1743258"/>
          </a:xfrm>
          <a:prstGeom prst="rect">
            <a:avLst/>
          </a:prstGeom>
        </p:spPr>
      </p:pic>
      <p:sp>
        <p:nvSpPr>
          <p:cNvPr id="7" name="Strzałka: w prawo 6">
            <a:extLst>
              <a:ext uri="{FF2B5EF4-FFF2-40B4-BE49-F238E27FC236}">
                <a16:creationId xmlns:a16="http://schemas.microsoft.com/office/drawing/2014/main" id="{6604FA8A-DDEE-DBED-7681-BD73BC9A0D02}"/>
              </a:ext>
            </a:extLst>
          </p:cNvPr>
          <p:cNvSpPr/>
          <p:nvPr/>
        </p:nvSpPr>
        <p:spPr>
          <a:xfrm rot="5400000" flipV="1">
            <a:off x="4746064" y="5564251"/>
            <a:ext cx="743193" cy="32932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285E148A-0762-5D1F-D512-7E4B6384EE89}"/>
              </a:ext>
            </a:extLst>
          </p:cNvPr>
          <p:cNvSpPr txBox="1"/>
          <p:nvPr/>
        </p:nvSpPr>
        <p:spPr>
          <a:xfrm>
            <a:off x="3619558" y="6194754"/>
            <a:ext cx="346704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1" dirty="0">
                <a:solidFill>
                  <a:srgbClr val="202122"/>
                </a:solidFill>
                <a:latin typeface="Gill Sans MT" panose="020B0502020104020203" pitchFamily="34" charset="-18"/>
              </a:rPr>
              <a:t>3</a:t>
            </a:r>
            <a:r>
              <a:rPr lang="pl-PL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♦ </a:t>
            </a:r>
            <a:r>
              <a:rPr lang="pl-PL" b="1" i="0" dirty="0">
                <a:solidFill>
                  <a:srgbClr val="222222"/>
                </a:solidFill>
                <a:effectLst/>
                <a:latin typeface="Gill Sans MT" panose="020B0502020104020203" pitchFamily="34" charset="-18"/>
              </a:rPr>
              <a:t>= silniejszy mixed raise 4+</a:t>
            </a:r>
            <a:r>
              <a:rPr lang="pl-PL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♠</a:t>
            </a:r>
            <a:r>
              <a:rPr lang="pl-PL" b="1" dirty="0">
                <a:solidFill>
                  <a:srgbClr val="FF0000"/>
                </a:solidFill>
                <a:latin typeface="Gill Sans MT" panose="020B0502020104020203" pitchFamily="34" charset="-18"/>
              </a:rPr>
              <a:t> </a:t>
            </a:r>
            <a:endParaRPr lang="pl-PL" b="1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F3157EB8-25FF-1834-107A-5DC90494C250}"/>
              </a:ext>
            </a:extLst>
          </p:cNvPr>
          <p:cNvSpPr txBox="1"/>
          <p:nvPr/>
        </p:nvSpPr>
        <p:spPr>
          <a:xfrm>
            <a:off x="3978787" y="3035312"/>
            <a:ext cx="2487327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Pierwszy problem</a:t>
            </a:r>
          </a:p>
        </p:txBody>
      </p:sp>
    </p:spTree>
    <p:extLst>
      <p:ext uri="{BB962C8B-B14F-4D97-AF65-F5344CB8AC3E}">
        <p14:creationId xmlns:p14="http://schemas.microsoft.com/office/powerpoint/2010/main" val="267629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732AB719-A87C-378E-E817-7B6F6D8CC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057" y="84893"/>
            <a:ext cx="4049486" cy="171124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99B7891-296B-2772-E587-F81EF575E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720" y="2980454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8E9B00B1-200B-D50C-DAF9-A3A5C3F5F2F5}"/>
              </a:ext>
            </a:extLst>
          </p:cNvPr>
          <p:cNvSpPr/>
          <p:nvPr/>
        </p:nvSpPr>
        <p:spPr>
          <a:xfrm>
            <a:off x="5737861" y="625258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10 8 7 4 3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10 6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W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ABD0E6F-B706-D292-B764-D5765EA793CD}"/>
              </a:ext>
            </a:extLst>
          </p:cNvPr>
          <p:cNvSpPr txBox="1"/>
          <p:nvPr/>
        </p:nvSpPr>
        <p:spPr>
          <a:xfrm>
            <a:off x="6467521" y="119600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19B24E55-2147-B793-84FB-696E282D614D}"/>
              </a:ext>
            </a:extLst>
          </p:cNvPr>
          <p:cNvSpPr/>
          <p:nvPr/>
        </p:nvSpPr>
        <p:spPr>
          <a:xfrm>
            <a:off x="8425543" y="2769357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6 5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9 8 7 3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10 6 4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Strzałka: kolista 6">
            <a:extLst>
              <a:ext uri="{FF2B5EF4-FFF2-40B4-BE49-F238E27FC236}">
                <a16:creationId xmlns:a16="http://schemas.microsoft.com/office/drawing/2014/main" id="{2FCDBEEF-5681-86F3-DF99-486F977CE613}"/>
              </a:ext>
            </a:extLst>
          </p:cNvPr>
          <p:cNvSpPr/>
          <p:nvPr/>
        </p:nvSpPr>
        <p:spPr>
          <a:xfrm rot="15760088">
            <a:off x="5087044" y="2742281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57BE67D-C1E1-2738-64BD-775226507331}"/>
              </a:ext>
            </a:extLst>
          </p:cNvPr>
          <p:cNvSpPr txBox="1"/>
          <p:nvPr/>
        </p:nvSpPr>
        <p:spPr>
          <a:xfrm>
            <a:off x="4800553" y="3780554"/>
            <a:ext cx="56605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b="1" dirty="0"/>
              <a:t>7</a:t>
            </a:r>
            <a:r>
              <a:rPr lang="pl-PL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</a:t>
            </a:r>
            <a:endParaRPr lang="pl-PL" b="1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F232B6D-AF92-2078-352C-F41B9346C7C7}"/>
              </a:ext>
            </a:extLst>
          </p:cNvPr>
          <p:cNvSpPr txBox="1"/>
          <p:nvPr/>
        </p:nvSpPr>
        <p:spPr>
          <a:xfrm>
            <a:off x="326571" y="5302127"/>
            <a:ext cx="6215743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Nasz Partner </a:t>
            </a:r>
            <a:r>
              <a:rPr lang="pl-PL" sz="2000" dirty="0">
                <a:latin typeface="Gill Sans MT" panose="020B0502020104020203" pitchFamily="34" charset="-18"/>
              </a:rPr>
              <a:t>na pozycji </a:t>
            </a:r>
            <a:r>
              <a:rPr lang="pl-PL" sz="2000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r>
              <a:rPr lang="pl-PL" sz="2000" dirty="0">
                <a:latin typeface="Gill Sans MT" panose="020B0502020104020203" pitchFamily="34" charset="-18"/>
              </a:rPr>
              <a:t> zawistował 7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, ze stołu rozgrywający dołożył  Waleta 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</a:t>
            </a:r>
          </a:p>
          <a:p>
            <a:endParaRPr lang="pl-PL" sz="2000" b="1" i="0" dirty="0">
              <a:solidFill>
                <a:srgbClr val="202122"/>
              </a:solidFill>
              <a:effectLst/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202122"/>
                </a:solidFill>
                <a:latin typeface="Gill Sans MT" panose="020B0502020104020203" pitchFamily="34" charset="-18"/>
              </a:rPr>
              <a:t>Jaki masz plan na obronę z pozycji gracza </a:t>
            </a:r>
            <a:r>
              <a:rPr lang="pl-PL" sz="2000" b="1" i="1" dirty="0">
                <a:solidFill>
                  <a:srgbClr val="00B050"/>
                </a:solidFill>
                <a:latin typeface="Gill Sans MT" panose="020B0502020104020203" pitchFamily="34" charset="-18"/>
              </a:rPr>
              <a:t>EAST </a:t>
            </a:r>
            <a:r>
              <a:rPr lang="pl-PL" sz="2000" b="1" dirty="0">
                <a:solidFill>
                  <a:srgbClr val="202122"/>
                </a:solidFill>
                <a:latin typeface="Gill Sans MT" panose="020B0502020104020203" pitchFamily="34" charset="-18"/>
              </a:rPr>
              <a:t>?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 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3750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48501FC8-01E7-05B9-1D8A-FF9885650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057" y="84893"/>
            <a:ext cx="4049486" cy="171124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3418108-7854-4F49-A665-0280A3B01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487" y="2729103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88854EF9-51EF-5E6D-A81B-2C29F5A60925}"/>
              </a:ext>
            </a:extLst>
          </p:cNvPr>
          <p:cNvSpPr/>
          <p:nvPr/>
        </p:nvSpPr>
        <p:spPr>
          <a:xfrm>
            <a:off x="5748746" y="307419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10 8 7 4 3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10 6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W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1F5E32DE-FB81-CC80-F293-9150BD92DA09}"/>
              </a:ext>
            </a:extLst>
          </p:cNvPr>
          <p:cNvSpPr/>
          <p:nvPr/>
        </p:nvSpPr>
        <p:spPr>
          <a:xfrm>
            <a:off x="8436428" y="2462790"/>
            <a:ext cx="2405743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6 5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9 8 7 3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10 6 4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C28AAB0C-B023-36AB-D6FE-EAC0F2C3E263}"/>
              </a:ext>
            </a:extLst>
          </p:cNvPr>
          <p:cNvSpPr/>
          <p:nvPr/>
        </p:nvSpPr>
        <p:spPr>
          <a:xfrm>
            <a:off x="5748746" y="4606889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W 9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2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10 9 6 3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5EEFDE5D-8398-D595-3CF0-8974FB023CB3}"/>
              </a:ext>
            </a:extLst>
          </p:cNvPr>
          <p:cNvSpPr/>
          <p:nvPr/>
        </p:nvSpPr>
        <p:spPr>
          <a:xfrm>
            <a:off x="3167743" y="2462790"/>
            <a:ext cx="2581003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10 4 2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9 8 5 3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8 7 2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890A762-8202-DDAF-2B57-DB88EAACA198}"/>
              </a:ext>
            </a:extLst>
          </p:cNvPr>
          <p:cNvSpPr txBox="1"/>
          <p:nvPr/>
        </p:nvSpPr>
        <p:spPr>
          <a:xfrm>
            <a:off x="185056" y="4826675"/>
            <a:ext cx="4767943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Wzięcie w pierwszej lewie </a:t>
            </a:r>
            <a:r>
              <a:rPr lang="pl-PL" sz="2000" dirty="0">
                <a:latin typeface="Gill Sans MT" panose="020B0502020104020203" pitchFamily="34" charset="-18"/>
              </a:rPr>
              <a:t>Królem 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 , może spowodować, że partner pomyśli, że warto dalej kontynuować trefle ( układ AK10 ♣ u gracza </a:t>
            </a:r>
            <a:r>
              <a:rPr lang="pl-PL" sz="2000" b="1" i="1" dirty="0">
                <a:solidFill>
                  <a:srgbClr val="00B050"/>
                </a:solidFill>
                <a:effectLst/>
                <a:latin typeface="Gill Sans MT" panose="020B0502020104020203" pitchFamily="34" charset="-18"/>
              </a:rPr>
              <a:t>EAST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). Lepiej zabić asem ♣ i zmusić Partnera do odwrotu karowego</a:t>
            </a:r>
          </a:p>
        </p:txBody>
      </p:sp>
      <p:sp>
        <p:nvSpPr>
          <p:cNvPr id="9" name="Strzałka: kolista 8">
            <a:extLst>
              <a:ext uri="{FF2B5EF4-FFF2-40B4-BE49-F238E27FC236}">
                <a16:creationId xmlns:a16="http://schemas.microsoft.com/office/drawing/2014/main" id="{789BF755-8222-CD76-7145-0A1B3F91AF2E}"/>
              </a:ext>
            </a:extLst>
          </p:cNvPr>
          <p:cNvSpPr/>
          <p:nvPr/>
        </p:nvSpPr>
        <p:spPr>
          <a:xfrm rot="15760088">
            <a:off x="4901532" y="1445240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992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FC8EB22B-588F-0F6E-B023-751E38BEF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32" y="227698"/>
            <a:ext cx="4947282" cy="1509154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C131A240-D0DB-40E4-87F9-537DD2798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568" y="3127166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58EE4770-4BCC-AB76-3094-AA6EC78A64D0}"/>
              </a:ext>
            </a:extLst>
          </p:cNvPr>
          <p:cNvSpPr/>
          <p:nvPr/>
        </p:nvSpPr>
        <p:spPr>
          <a:xfrm>
            <a:off x="6367827" y="830453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8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6 4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7 2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W 9 6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F159F23D-5C50-A3D3-52B2-09EA42BCD19A}"/>
              </a:ext>
            </a:extLst>
          </p:cNvPr>
          <p:cNvSpPr txBox="1"/>
          <p:nvPr/>
        </p:nvSpPr>
        <p:spPr>
          <a:xfrm>
            <a:off x="7097487" y="277729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CFDEDEA6-D3FC-8976-63E7-471ECB9FA241}"/>
              </a:ext>
            </a:extLst>
          </p:cNvPr>
          <p:cNvSpPr/>
          <p:nvPr/>
        </p:nvSpPr>
        <p:spPr>
          <a:xfrm>
            <a:off x="9055509" y="2987666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9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9 8 3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9 4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10 3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Strzałka: kolista 7">
            <a:extLst>
              <a:ext uri="{FF2B5EF4-FFF2-40B4-BE49-F238E27FC236}">
                <a16:creationId xmlns:a16="http://schemas.microsoft.com/office/drawing/2014/main" id="{64C20F25-C630-4D64-7D97-A18D62FEAAD6}"/>
              </a:ext>
            </a:extLst>
          </p:cNvPr>
          <p:cNvSpPr/>
          <p:nvPr/>
        </p:nvSpPr>
        <p:spPr>
          <a:xfrm rot="15760088">
            <a:off x="5628744" y="3117215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D8029101-3F29-AAF9-B4F0-266599B3EC17}"/>
              </a:ext>
            </a:extLst>
          </p:cNvPr>
          <p:cNvSpPr txBox="1"/>
          <p:nvPr/>
        </p:nvSpPr>
        <p:spPr>
          <a:xfrm>
            <a:off x="5457847" y="4132143"/>
            <a:ext cx="56605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K</a:t>
            </a:r>
            <a:r>
              <a:rPr lang="pl-PL" sz="2000" b="1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endParaRPr lang="pl-PL" sz="2000" b="1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D7E48148-5075-3A3F-F61B-80CB4CE58F14}"/>
              </a:ext>
            </a:extLst>
          </p:cNvPr>
          <p:cNvSpPr txBox="1"/>
          <p:nvPr/>
        </p:nvSpPr>
        <p:spPr>
          <a:xfrm>
            <a:off x="147233" y="5121148"/>
            <a:ext cx="6352627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Nasz Partner </a:t>
            </a:r>
            <a:r>
              <a:rPr lang="pl-PL" sz="2000" dirty="0">
                <a:latin typeface="Gill Sans MT" panose="020B0502020104020203" pitchFamily="34" charset="-18"/>
              </a:rPr>
              <a:t>na pozycji </a:t>
            </a:r>
            <a:r>
              <a:rPr lang="pl-PL" sz="2000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r>
              <a:rPr lang="pl-PL" sz="2000" dirty="0">
                <a:latin typeface="Gill Sans MT" panose="020B0502020104020203" pitchFamily="34" charset="-18"/>
              </a:rPr>
              <a:t> zawistował </a:t>
            </a:r>
            <a:r>
              <a:rPr lang="pl-PL" sz="2000" b="1" dirty="0"/>
              <a:t>Królem </a:t>
            </a:r>
            <a:r>
              <a:rPr lang="pl-PL" sz="2000" b="1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r>
              <a:rPr lang="pl-PL" sz="2000" b="1" dirty="0"/>
              <a:t> 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ze stołu rozgrywający dołożył blotkę kier. 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Jaką zrzutkę 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dokładamy w pierwszej lewie?</a:t>
            </a:r>
          </a:p>
          <a:p>
            <a:endParaRPr lang="pl-PL" sz="2000" b="1" i="0" dirty="0">
              <a:solidFill>
                <a:srgbClr val="202122"/>
              </a:solidFill>
              <a:effectLst/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202122"/>
                </a:solidFill>
                <a:latin typeface="Gill Sans MT" panose="020B0502020104020203" pitchFamily="34" charset="-18"/>
              </a:rPr>
              <a:t>Jak planujesz obronę z pozycji gracza </a:t>
            </a:r>
            <a:r>
              <a:rPr lang="pl-PL" sz="2000" b="1" i="1" dirty="0">
                <a:solidFill>
                  <a:srgbClr val="00B050"/>
                </a:solidFill>
                <a:latin typeface="Gill Sans MT" panose="020B0502020104020203" pitchFamily="34" charset="-18"/>
              </a:rPr>
              <a:t>EAST </a:t>
            </a:r>
            <a:r>
              <a:rPr lang="pl-PL" sz="2000" b="1" dirty="0">
                <a:solidFill>
                  <a:srgbClr val="202122"/>
                </a:solidFill>
                <a:latin typeface="Gill Sans MT" panose="020B0502020104020203" pitchFamily="34" charset="-18"/>
              </a:rPr>
              <a:t>?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 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6471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3A86E7FD-516A-B747-AD6C-2C9122F46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33" y="145475"/>
            <a:ext cx="3847823" cy="13234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76A9C0A-2699-D45E-7224-091336E57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643" y="2759139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81401870-4DA3-6950-3FE1-9449AA9BB3D3}"/>
              </a:ext>
            </a:extLst>
          </p:cNvPr>
          <p:cNvSpPr/>
          <p:nvPr/>
        </p:nvSpPr>
        <p:spPr>
          <a:xfrm>
            <a:off x="5442857" y="343091"/>
            <a:ext cx="406146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8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6 4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7 2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W 9 6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9927475F-C4A3-D9E7-4CDF-863A8BCCB786}"/>
              </a:ext>
            </a:extLst>
          </p:cNvPr>
          <p:cNvSpPr/>
          <p:nvPr/>
        </p:nvSpPr>
        <p:spPr>
          <a:xfrm>
            <a:off x="9504318" y="2487191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9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9 8 3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9 4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10 3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FF5DC7C2-D0FB-CC9D-39BC-B1127D9B90AF}"/>
              </a:ext>
            </a:extLst>
          </p:cNvPr>
          <p:cNvSpPr/>
          <p:nvPr/>
        </p:nvSpPr>
        <p:spPr>
          <a:xfrm>
            <a:off x="5442857" y="4631290"/>
            <a:ext cx="4061461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10 7 6 4 3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10 7 5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6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F9A04B9B-C928-B7F5-211D-2ECD02E84E75}"/>
              </a:ext>
            </a:extLst>
          </p:cNvPr>
          <p:cNvSpPr/>
          <p:nvPr/>
        </p:nvSpPr>
        <p:spPr>
          <a:xfrm>
            <a:off x="2110742" y="2487190"/>
            <a:ext cx="3332115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5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W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10 8 5 3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8 7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55E8BF2F-6C76-E3F8-C7F0-0104E04F7D6F}"/>
              </a:ext>
            </a:extLst>
          </p:cNvPr>
          <p:cNvSpPr txBox="1"/>
          <p:nvPr/>
        </p:nvSpPr>
        <p:spPr>
          <a:xfrm>
            <a:off x="724176" y="5159829"/>
            <a:ext cx="3924024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/>
              <a:t>Drugiego kiera </a:t>
            </a:r>
            <a:r>
              <a:rPr lang="pl-PL" sz="2000" dirty="0"/>
              <a:t>przejmujemy Asem </a:t>
            </a:r>
            <a:r>
              <a:rPr lang="pl-PL" sz="2000" b="1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r>
              <a:rPr lang="pl-PL" sz="2000" b="1" dirty="0">
                <a:latin typeface="Gill Sans MT" panose="020B0502020104020203" pitchFamily="34" charset="-18"/>
              </a:rPr>
              <a:t> </a:t>
            </a:r>
            <a:r>
              <a:rPr lang="pl-PL" sz="2000" dirty="0">
                <a:latin typeface="Gill Sans MT" panose="020B0502020104020203" pitchFamily="34" charset="-18"/>
              </a:rPr>
              <a:t>i</a:t>
            </a:r>
            <a:r>
              <a:rPr lang="pl-PL" sz="2000" b="1" dirty="0">
                <a:latin typeface="Gill Sans MT" panose="020B0502020104020203" pitchFamily="34" charset="-18"/>
              </a:rPr>
              <a:t> </a:t>
            </a:r>
            <a:r>
              <a:rPr lang="pl-PL" sz="2000" dirty="0">
                <a:latin typeface="Gill Sans MT" panose="020B0502020104020203" pitchFamily="34" charset="-18"/>
              </a:rPr>
              <a:t>gramy sami w trefla- tylko my z pozycji </a:t>
            </a:r>
            <a:r>
              <a:rPr lang="pl-PL" sz="2000" b="1" i="1" dirty="0">
                <a:solidFill>
                  <a:srgbClr val="00B050"/>
                </a:solidFill>
                <a:latin typeface="Gill Sans MT" panose="020B0502020104020203" pitchFamily="34" charset="-18"/>
              </a:rPr>
              <a:t>EAST</a:t>
            </a:r>
            <a:r>
              <a:rPr lang="pl-PL" sz="2000" dirty="0">
                <a:latin typeface="Gill Sans MT" panose="020B0502020104020203" pitchFamily="34" charset="-18"/>
              </a:rPr>
              <a:t> wiemy, że mamy lewę atutową</a:t>
            </a:r>
            <a:r>
              <a:rPr lang="pl-PL" sz="2000" dirty="0"/>
              <a:t> </a:t>
            </a:r>
          </a:p>
        </p:txBody>
      </p:sp>
      <p:sp>
        <p:nvSpPr>
          <p:cNvPr id="9" name="Strzałka: kolista 8">
            <a:extLst>
              <a:ext uri="{FF2B5EF4-FFF2-40B4-BE49-F238E27FC236}">
                <a16:creationId xmlns:a16="http://schemas.microsoft.com/office/drawing/2014/main" id="{4ACC5A20-95A2-E8B8-83A8-D0431AAF96DE}"/>
              </a:ext>
            </a:extLst>
          </p:cNvPr>
          <p:cNvSpPr/>
          <p:nvPr/>
        </p:nvSpPr>
        <p:spPr>
          <a:xfrm rot="15760088">
            <a:off x="4666992" y="1480912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027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BFD9CC00-126A-5774-63DD-804F95DEC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32" y="135201"/>
            <a:ext cx="4426811" cy="1987514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5DB21767-2349-2A8F-0FAC-1723A5438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505" y="2803071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B2D29C36-ABC1-7ED3-263B-BDB811860B82}"/>
              </a:ext>
            </a:extLst>
          </p:cNvPr>
          <p:cNvSpPr/>
          <p:nvPr/>
        </p:nvSpPr>
        <p:spPr>
          <a:xfrm>
            <a:off x="6433141" y="546212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6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6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10 6 4 3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9 7 3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73567A8-669F-CE9F-7489-A1B56374F3BA}"/>
              </a:ext>
            </a:extLst>
          </p:cNvPr>
          <p:cNvSpPr txBox="1"/>
          <p:nvPr/>
        </p:nvSpPr>
        <p:spPr>
          <a:xfrm>
            <a:off x="7074424" y="89722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15A2FE05-F94E-2353-A7E3-B9A8BA6483D1}"/>
              </a:ext>
            </a:extLst>
          </p:cNvPr>
          <p:cNvSpPr/>
          <p:nvPr/>
        </p:nvSpPr>
        <p:spPr>
          <a:xfrm>
            <a:off x="9120823" y="2690311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10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9 8 7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9 8 7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W 8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Strzałka: kolista 7">
            <a:extLst>
              <a:ext uri="{FF2B5EF4-FFF2-40B4-BE49-F238E27FC236}">
                <a16:creationId xmlns:a16="http://schemas.microsoft.com/office/drawing/2014/main" id="{5975ACD2-CAF9-DAB7-D6D6-0BBAF1E74A9A}"/>
              </a:ext>
            </a:extLst>
          </p:cNvPr>
          <p:cNvSpPr/>
          <p:nvPr/>
        </p:nvSpPr>
        <p:spPr>
          <a:xfrm rot="15760088">
            <a:off x="5796583" y="2622303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8C06E34-7A25-D051-A56A-ACF9A49E5FF8}"/>
              </a:ext>
            </a:extLst>
          </p:cNvPr>
          <p:cNvSpPr txBox="1"/>
          <p:nvPr/>
        </p:nvSpPr>
        <p:spPr>
          <a:xfrm>
            <a:off x="5588333" y="3682794"/>
            <a:ext cx="56605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5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</a:t>
            </a:r>
            <a:endParaRPr lang="pl-PL" sz="2000" b="1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19647B24-7B82-071A-1B08-8BEFCDD57F3F}"/>
              </a:ext>
            </a:extLst>
          </p:cNvPr>
          <p:cNvSpPr txBox="1"/>
          <p:nvPr/>
        </p:nvSpPr>
        <p:spPr>
          <a:xfrm>
            <a:off x="112532" y="4955691"/>
            <a:ext cx="7114857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Nasz Partner </a:t>
            </a:r>
            <a:r>
              <a:rPr lang="pl-PL" sz="2000" dirty="0">
                <a:latin typeface="Gill Sans MT" panose="020B0502020104020203" pitchFamily="34" charset="-18"/>
              </a:rPr>
              <a:t>na pozycji </a:t>
            </a:r>
            <a:r>
              <a:rPr lang="pl-PL" sz="2000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r>
              <a:rPr lang="pl-PL" sz="2000" dirty="0">
                <a:latin typeface="Gill Sans MT" panose="020B0502020104020203" pitchFamily="34" charset="-18"/>
              </a:rPr>
              <a:t> zawistował 5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, ze stołu blotka 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, położyliśmy Króla ♣, którego rozgrywający zabił Asem ♣.</a:t>
            </a:r>
          </a:p>
          <a:p>
            <a:endParaRPr lang="pl-PL" sz="2000" i="0" dirty="0">
              <a:solidFill>
                <a:srgbClr val="202122"/>
              </a:solidFill>
              <a:effectLst/>
              <a:latin typeface="Gill Sans MT" panose="020B0502020104020203" pitchFamily="34" charset="-18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202122"/>
                </a:solidFill>
                <a:latin typeface="Gill Sans MT" panose="020B0502020104020203" pitchFamily="34" charset="-18"/>
              </a:rPr>
              <a:t>Następnie rozgrywający </a:t>
            </a:r>
            <a:r>
              <a:rPr lang="pl-PL" sz="2000" b="1" i="1" dirty="0">
                <a:solidFill>
                  <a:srgbClr val="0070C0"/>
                </a:solidFill>
                <a:latin typeface="Gill Sans MT" panose="020B0502020104020203" pitchFamily="34" charset="-18"/>
              </a:rPr>
              <a:t>SOUTH</a:t>
            </a:r>
            <a:r>
              <a:rPr lang="pl-PL" sz="2000" dirty="0">
                <a:solidFill>
                  <a:srgbClr val="202122"/>
                </a:solidFill>
                <a:latin typeface="Gill Sans MT" panose="020B0502020104020203" pitchFamily="34" charset="-18"/>
              </a:rPr>
              <a:t> zagrał Asa i Króla </a:t>
            </a:r>
            <a:r>
              <a:rPr lang="pl-PL" sz="2000" b="0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♦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( nasz partner zrzucił 2 i 8</a:t>
            </a:r>
            <a:r>
              <a:rPr lang="pl-PL" sz="2000" b="0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 ♦</a:t>
            </a:r>
            <a:r>
              <a:rPr lang="pl-PL" sz="2000" b="0" i="0" dirty="0">
                <a:solidFill>
                  <a:schemeClr val="tx1"/>
                </a:solidFill>
                <a:effectLst/>
                <a:latin typeface="Gill Sans MT" panose="020B0502020104020203" pitchFamily="34" charset="-18"/>
              </a:rPr>
              <a:t>)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 </a:t>
            </a:r>
            <a:r>
              <a:rPr lang="pl-PL" sz="2000" b="0" i="0" dirty="0">
                <a:solidFill>
                  <a:schemeClr val="tx1"/>
                </a:solidFill>
                <a:effectLst/>
                <a:latin typeface="Gill Sans MT" panose="020B0502020104020203" pitchFamily="34" charset="-18"/>
              </a:rPr>
              <a:t>Co zrzucasz i co zamierzasz pokazać?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16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EEA93CF7-2768-891D-4CAD-7B1636B81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33" y="135200"/>
            <a:ext cx="4165554" cy="193899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2BBB196-17D4-497F-07CA-0AF88574A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110" y="2711889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CE8B17BF-F2D6-EF85-0F63-960D6BD09D28}"/>
              </a:ext>
            </a:extLst>
          </p:cNvPr>
          <p:cNvSpPr/>
          <p:nvPr/>
        </p:nvSpPr>
        <p:spPr>
          <a:xfrm>
            <a:off x="6411369" y="339384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6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6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10 6 4 3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9 7 3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CA18CD15-FBE3-54C6-3628-EF65536EA783}"/>
              </a:ext>
            </a:extLst>
          </p:cNvPr>
          <p:cNvSpPr/>
          <p:nvPr/>
        </p:nvSpPr>
        <p:spPr>
          <a:xfrm>
            <a:off x="9099051" y="2483483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10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9 8 7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9 8 7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W 8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B140FCD4-DDEF-D9E2-2DB8-7BE78724273A}"/>
              </a:ext>
            </a:extLst>
          </p:cNvPr>
          <p:cNvSpPr/>
          <p:nvPr/>
        </p:nvSpPr>
        <p:spPr>
          <a:xfrm>
            <a:off x="6411369" y="4627582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5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10 5 2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W 9 5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85536549-A7BE-9394-A8C6-961BB1331E9E}"/>
              </a:ext>
            </a:extLst>
          </p:cNvPr>
          <p:cNvSpPr/>
          <p:nvPr/>
        </p:nvSpPr>
        <p:spPr>
          <a:xfrm>
            <a:off x="3723687" y="2483482"/>
            <a:ext cx="268768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4 3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4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8 2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10 6 5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BBD0D6E-43E9-5AAA-1697-8A574D87B9AF}"/>
              </a:ext>
            </a:extLst>
          </p:cNvPr>
          <p:cNvSpPr txBox="1"/>
          <p:nvPr/>
        </p:nvSpPr>
        <p:spPr>
          <a:xfrm>
            <a:off x="112532" y="4791838"/>
            <a:ext cx="5040086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Warto znać zasadę </a:t>
            </a:r>
            <a:r>
              <a:rPr lang="pl-PL" sz="2000" dirty="0">
                <a:latin typeface="Gill Sans MT" panose="020B0502020104020203" pitchFamily="34" charset="-18"/>
              </a:rPr>
              <a:t>„11” i stosować potwierdzenie wistu- ale można też pomóc partnerowi, żeby nigdy nie zbłądził- rozgrywający mając Axx 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 chętnie przepuściłby pierwszego trefla- wyrzućmy do kara Waleta</a:t>
            </a:r>
            <a:r>
              <a:rPr lang="pl-PL" sz="2000" dirty="0">
                <a:latin typeface="Gill Sans MT" panose="020B0502020104020203" pitchFamily="34" charset="-18"/>
              </a:rPr>
              <a:t> 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 z pozycji </a:t>
            </a:r>
            <a:r>
              <a:rPr lang="pl-PL" sz="2000" b="1" i="1" dirty="0">
                <a:solidFill>
                  <a:srgbClr val="00B050"/>
                </a:solidFill>
                <a:effectLst/>
                <a:latin typeface="Gill Sans MT" panose="020B0502020104020203" pitchFamily="34" charset="-18"/>
              </a:rPr>
              <a:t>EAST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!</a:t>
            </a:r>
            <a:endParaRPr lang="pl-PL" sz="2000" dirty="0">
              <a:latin typeface="Gill Sans MT" panose="020B0502020104020203" pitchFamily="34" charset="-18"/>
            </a:endParaRPr>
          </a:p>
        </p:txBody>
      </p:sp>
      <p:sp>
        <p:nvSpPr>
          <p:cNvPr id="9" name="Strzałka: kolista 8">
            <a:extLst>
              <a:ext uri="{FF2B5EF4-FFF2-40B4-BE49-F238E27FC236}">
                <a16:creationId xmlns:a16="http://schemas.microsoft.com/office/drawing/2014/main" id="{D67A81F5-DE76-1A7F-3542-D93B94C9A457}"/>
              </a:ext>
            </a:extLst>
          </p:cNvPr>
          <p:cNvSpPr/>
          <p:nvPr/>
        </p:nvSpPr>
        <p:spPr>
          <a:xfrm rot="15760088">
            <a:off x="5437354" y="1472140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663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1597</Words>
  <Application>Microsoft Office PowerPoint</Application>
  <PresentationFormat>Panoramiczny</PresentationFormat>
  <Paragraphs>199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Aptos</vt:lpstr>
      <vt:lpstr>Aptos Display</vt:lpstr>
      <vt:lpstr>Arial</vt:lpstr>
      <vt:lpstr>Gill Sans MT</vt:lpstr>
      <vt:lpstr>Proxima Nova</vt:lpstr>
      <vt:lpstr>Wingdings</vt:lpstr>
      <vt:lpstr>Motyw pakietu Office</vt:lpstr>
      <vt:lpstr>Szkolenie numer 2-Ochrona partnera w sytuacjach obronnych i liczenie składów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Wróbel Michał</dc:creator>
  <cp:lastModifiedBy>Wróbel Michał</cp:lastModifiedBy>
  <cp:revision>2</cp:revision>
  <dcterms:created xsi:type="dcterms:W3CDTF">2025-01-01T09:57:47Z</dcterms:created>
  <dcterms:modified xsi:type="dcterms:W3CDTF">2025-01-01T13:07:41Z</dcterms:modified>
</cp:coreProperties>
</file>